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7" r:id="rId1"/>
  </p:sldMasterIdLst>
  <p:notesMasterIdLst>
    <p:notesMasterId r:id="rId60"/>
  </p:notesMasterIdLst>
  <p:sldIdLst>
    <p:sldId id="256" r:id="rId2"/>
    <p:sldId id="295" r:id="rId3"/>
    <p:sldId id="273" r:id="rId4"/>
    <p:sldId id="274" r:id="rId5"/>
    <p:sldId id="342" r:id="rId6"/>
    <p:sldId id="270" r:id="rId7"/>
    <p:sldId id="268" r:id="rId8"/>
    <p:sldId id="276" r:id="rId9"/>
    <p:sldId id="272" r:id="rId10"/>
    <p:sldId id="267" r:id="rId11"/>
    <p:sldId id="294" r:id="rId12"/>
    <p:sldId id="277" r:id="rId13"/>
    <p:sldId id="257" r:id="rId14"/>
    <p:sldId id="338" r:id="rId15"/>
    <p:sldId id="281" r:id="rId16"/>
    <p:sldId id="282" r:id="rId17"/>
    <p:sldId id="341" r:id="rId18"/>
    <p:sldId id="283" r:id="rId19"/>
    <p:sldId id="279" r:id="rId20"/>
    <p:sldId id="343" r:id="rId21"/>
    <p:sldId id="284" r:id="rId22"/>
    <p:sldId id="275" r:id="rId23"/>
    <p:sldId id="331" r:id="rId24"/>
    <p:sldId id="332" r:id="rId25"/>
    <p:sldId id="335" r:id="rId26"/>
    <p:sldId id="333" r:id="rId27"/>
    <p:sldId id="334" r:id="rId28"/>
    <p:sldId id="339" r:id="rId29"/>
    <p:sldId id="336" r:id="rId30"/>
    <p:sldId id="328" r:id="rId31"/>
    <p:sldId id="329" r:id="rId32"/>
    <p:sldId id="330" r:id="rId33"/>
    <p:sldId id="296" r:id="rId34"/>
    <p:sldId id="337" r:id="rId35"/>
    <p:sldId id="340" r:id="rId36"/>
    <p:sldId id="287" r:id="rId37"/>
    <p:sldId id="290" r:id="rId38"/>
    <p:sldId id="292" r:id="rId39"/>
    <p:sldId id="344" r:id="rId40"/>
    <p:sldId id="300" r:id="rId41"/>
    <p:sldId id="301" r:id="rId42"/>
    <p:sldId id="313" r:id="rId43"/>
    <p:sldId id="314" r:id="rId44"/>
    <p:sldId id="315" r:id="rId45"/>
    <p:sldId id="319" r:id="rId46"/>
    <p:sldId id="320" r:id="rId47"/>
    <p:sldId id="321" r:id="rId48"/>
    <p:sldId id="322" r:id="rId49"/>
    <p:sldId id="345" r:id="rId50"/>
    <p:sldId id="323" r:id="rId51"/>
    <p:sldId id="324" r:id="rId52"/>
    <p:sldId id="325" r:id="rId53"/>
    <p:sldId id="326" r:id="rId54"/>
    <p:sldId id="317" r:id="rId55"/>
    <p:sldId id="346" r:id="rId56"/>
    <p:sldId id="298" r:id="rId57"/>
    <p:sldId id="297" r:id="rId58"/>
    <p:sldId id="327" r:id="rId5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B1D4227-FC09-6643-A684-0FE9A3BDCBAF}">
          <p14:sldIdLst>
            <p14:sldId id="256"/>
            <p14:sldId id="295"/>
            <p14:sldId id="273"/>
            <p14:sldId id="274"/>
            <p14:sldId id="342"/>
            <p14:sldId id="270"/>
            <p14:sldId id="268"/>
            <p14:sldId id="276"/>
            <p14:sldId id="272"/>
            <p14:sldId id="267"/>
            <p14:sldId id="294"/>
            <p14:sldId id="277"/>
            <p14:sldId id="257"/>
            <p14:sldId id="338"/>
            <p14:sldId id="281"/>
            <p14:sldId id="282"/>
            <p14:sldId id="341"/>
            <p14:sldId id="283"/>
            <p14:sldId id="279"/>
            <p14:sldId id="343"/>
            <p14:sldId id="284"/>
            <p14:sldId id="275"/>
            <p14:sldId id="331"/>
            <p14:sldId id="332"/>
            <p14:sldId id="335"/>
            <p14:sldId id="333"/>
            <p14:sldId id="334"/>
            <p14:sldId id="339"/>
            <p14:sldId id="336"/>
            <p14:sldId id="328"/>
            <p14:sldId id="329"/>
            <p14:sldId id="330"/>
            <p14:sldId id="296"/>
            <p14:sldId id="337"/>
            <p14:sldId id="340"/>
            <p14:sldId id="287"/>
            <p14:sldId id="290"/>
            <p14:sldId id="292"/>
            <p14:sldId id="344"/>
            <p14:sldId id="300"/>
            <p14:sldId id="301"/>
            <p14:sldId id="313"/>
            <p14:sldId id="314"/>
            <p14:sldId id="315"/>
            <p14:sldId id="319"/>
            <p14:sldId id="320"/>
            <p14:sldId id="321"/>
            <p14:sldId id="322"/>
            <p14:sldId id="345"/>
            <p14:sldId id="323"/>
            <p14:sldId id="324"/>
            <p14:sldId id="325"/>
            <p14:sldId id="326"/>
            <p14:sldId id="317"/>
            <p14:sldId id="346"/>
            <p14:sldId id="298"/>
            <p14:sldId id="297"/>
            <p14:sldId id="32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796" autoAdjust="0"/>
  </p:normalViewPr>
  <p:slideViewPr>
    <p:cSldViewPr snapToGrid="0" snapToObjects="1">
      <p:cViewPr varScale="1">
        <p:scale>
          <a:sx n="67" d="100"/>
          <a:sy n="67" d="100"/>
        </p:scale>
        <p:origin x="-159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notesMaster" Target="notesMasters/notesMaster1.xml"/><Relationship Id="rId61" Type="http://schemas.openxmlformats.org/officeDocument/2006/relationships/printerSettings" Target="printerSettings/printerSettings1.bin"/><Relationship Id="rId62"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4F1FFC-44B7-6A47-B142-B12956E4B352}" type="datetimeFigureOut">
              <a:rPr lang="en-US" smtClean="0"/>
              <a:t>1/9/14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84FCD84-75B9-C641-B138-B820C81B1314}" type="slidenum">
              <a:rPr lang="en-US" smtClean="0"/>
              <a:t>‹#›</a:t>
            </a:fld>
            <a:endParaRPr lang="en-US"/>
          </a:p>
        </p:txBody>
      </p:sp>
    </p:spTree>
    <p:extLst>
      <p:ext uri="{BB962C8B-B14F-4D97-AF65-F5344CB8AC3E}">
        <p14:creationId xmlns:p14="http://schemas.microsoft.com/office/powerpoint/2010/main" val="36011864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 Id="rId3" Type="http://schemas.openxmlformats.org/officeDocument/2006/relationships/hyperlink" Target="http://commons.wikimedia.org/wiki/File:ElectoralCollege2000-Large.png"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 Id="rId3" Type="http://schemas.openxmlformats.org/officeDocument/2006/relationships/hyperlink" Target="http://commons.wikimedia.org/wiki/File:Nate_Silver_2009.png"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blogs.bgsu.edu</a:t>
            </a:r>
            <a:r>
              <a:rPr lang="en-US" dirty="0" smtClean="0"/>
              <a:t>/</a:t>
            </a:r>
            <a:r>
              <a:rPr lang="en-US" dirty="0" err="1" smtClean="0"/>
              <a:t>statgraphicssishi</a:t>
            </a:r>
            <a:r>
              <a:rPr lang="en-US" dirty="0" smtClean="0"/>
              <a:t>/2013/04/19/r-package-ggplot2/</a:t>
            </a:r>
          </a:p>
          <a:p>
            <a:r>
              <a:rPr lang="en-US" dirty="0" smtClean="0"/>
              <a:t>Ratings for National Universities based on a 2001 survey. Data</a:t>
            </a:r>
            <a:r>
              <a:rPr lang="en-US" baseline="0" dirty="0" smtClean="0"/>
              <a:t> a</a:t>
            </a:r>
            <a:r>
              <a:rPr lang="en-US" dirty="0" smtClean="0"/>
              <a:t>vailable in </a:t>
            </a:r>
            <a:r>
              <a:rPr lang="en-US" dirty="0" err="1" smtClean="0"/>
              <a:t>learnEDA</a:t>
            </a:r>
            <a:r>
              <a:rPr lang="en-US" dirty="0" smtClean="0"/>
              <a:t> R</a:t>
            </a:r>
            <a:r>
              <a:rPr lang="en-US" baseline="0" dirty="0" smtClean="0"/>
              <a:t> package</a:t>
            </a:r>
            <a:endParaRPr lang="en-US" dirty="0" smtClean="0"/>
          </a:p>
          <a:p>
            <a:endParaRPr lang="en-US" dirty="0"/>
          </a:p>
        </p:txBody>
      </p:sp>
      <p:sp>
        <p:nvSpPr>
          <p:cNvPr id="4" name="Slide Number Placeholder 3"/>
          <p:cNvSpPr>
            <a:spLocks noGrp="1"/>
          </p:cNvSpPr>
          <p:nvPr>
            <p:ph type="sldNum" sz="quarter" idx="10"/>
          </p:nvPr>
        </p:nvSpPr>
        <p:spPr/>
        <p:txBody>
          <a:bodyPr/>
          <a:lstStyle/>
          <a:p>
            <a:fld id="{884FCD84-75B9-C641-B138-B820C81B1314}" type="slidenum">
              <a:rPr lang="en-US" smtClean="0"/>
              <a:t>4</a:t>
            </a:fld>
            <a:endParaRPr lang="en-US"/>
          </a:p>
        </p:txBody>
      </p:sp>
    </p:spTree>
    <p:extLst>
      <p:ext uri="{BB962C8B-B14F-4D97-AF65-F5344CB8AC3E}">
        <p14:creationId xmlns:p14="http://schemas.microsoft.com/office/powerpoint/2010/main" val="2726062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extremepresentation.typepad.com</a:t>
            </a:r>
            <a:r>
              <a:rPr lang="en-US" dirty="0" smtClean="0"/>
              <a:t>/files/choosing-a-good-chart-09.pdf</a:t>
            </a:r>
            <a:endParaRPr lang="en-US" dirty="0"/>
          </a:p>
        </p:txBody>
      </p:sp>
      <p:sp>
        <p:nvSpPr>
          <p:cNvPr id="4" name="Slide Number Placeholder 3"/>
          <p:cNvSpPr>
            <a:spLocks noGrp="1"/>
          </p:cNvSpPr>
          <p:nvPr>
            <p:ph type="sldNum" sz="quarter" idx="10"/>
          </p:nvPr>
        </p:nvSpPr>
        <p:spPr/>
        <p:txBody>
          <a:bodyPr/>
          <a:lstStyle/>
          <a:p>
            <a:fld id="{884FCD84-75B9-C641-B138-B820C81B1314}" type="slidenum">
              <a:rPr lang="en-US" smtClean="0"/>
              <a:t>54</a:t>
            </a:fld>
            <a:endParaRPr lang="en-US"/>
          </a:p>
        </p:txBody>
      </p:sp>
    </p:spTree>
    <p:extLst>
      <p:ext uri="{BB962C8B-B14F-4D97-AF65-F5344CB8AC3E}">
        <p14:creationId xmlns:p14="http://schemas.microsoft.com/office/powerpoint/2010/main" val="116757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arcGIS</a:t>
            </a:r>
            <a:r>
              <a:rPr lang="en-US" dirty="0" smtClean="0"/>
              <a:t> windows only</a:t>
            </a:r>
          </a:p>
          <a:p>
            <a:r>
              <a:rPr lang="en-US" dirty="0" smtClean="0"/>
              <a:t>QGIS</a:t>
            </a:r>
            <a:r>
              <a:rPr lang="en-US" baseline="0" dirty="0" smtClean="0"/>
              <a:t> open source, very tightly integrated with R, interface to open street maps</a:t>
            </a:r>
          </a:p>
          <a:p>
            <a:endParaRPr lang="en-US" dirty="0"/>
          </a:p>
        </p:txBody>
      </p:sp>
      <p:sp>
        <p:nvSpPr>
          <p:cNvPr id="4" name="Slide Number Placeholder 3"/>
          <p:cNvSpPr>
            <a:spLocks noGrp="1"/>
          </p:cNvSpPr>
          <p:nvPr>
            <p:ph type="sldNum" sz="quarter" idx="10"/>
          </p:nvPr>
        </p:nvSpPr>
        <p:spPr/>
        <p:txBody>
          <a:bodyPr/>
          <a:lstStyle/>
          <a:p>
            <a:fld id="{884FCD84-75B9-C641-B138-B820C81B1314}" type="slidenum">
              <a:rPr lang="en-US" smtClean="0"/>
              <a:t>57</a:t>
            </a:fld>
            <a:endParaRPr lang="en-US"/>
          </a:p>
        </p:txBody>
      </p:sp>
    </p:spTree>
    <p:extLst>
      <p:ext uri="{BB962C8B-B14F-4D97-AF65-F5344CB8AC3E}">
        <p14:creationId xmlns:p14="http://schemas.microsoft.com/office/powerpoint/2010/main" val="3889776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 reference on </a:t>
            </a:r>
            <a:r>
              <a:rPr lang="en-US" dirty="0" err="1" smtClean="0"/>
              <a:t>ggmap</a:t>
            </a:r>
            <a:r>
              <a:rPr lang="en-US" dirty="0" smtClean="0"/>
              <a:t> (including</a:t>
            </a:r>
            <a:r>
              <a:rPr lang="en-US" baseline="0" dirty="0" smtClean="0"/>
              <a:t> this plot)</a:t>
            </a:r>
            <a:r>
              <a:rPr lang="en-US" dirty="0" smtClean="0"/>
              <a:t>: http://stat405.had.co.nz/</a:t>
            </a:r>
            <a:r>
              <a:rPr lang="en-US" dirty="0" err="1" smtClean="0"/>
              <a:t>ggmap.pdf</a:t>
            </a:r>
            <a:endParaRPr lang="en-US" dirty="0"/>
          </a:p>
        </p:txBody>
      </p:sp>
      <p:sp>
        <p:nvSpPr>
          <p:cNvPr id="4" name="Slide Number Placeholder 3"/>
          <p:cNvSpPr>
            <a:spLocks noGrp="1"/>
          </p:cNvSpPr>
          <p:nvPr>
            <p:ph type="sldNum" sz="quarter" idx="10"/>
          </p:nvPr>
        </p:nvSpPr>
        <p:spPr/>
        <p:txBody>
          <a:bodyPr/>
          <a:lstStyle/>
          <a:p>
            <a:fld id="{884FCD84-75B9-C641-B138-B820C81B1314}" type="slidenum">
              <a:rPr lang="en-US" smtClean="0"/>
              <a:t>6</a:t>
            </a:fld>
            <a:endParaRPr lang="en-US"/>
          </a:p>
        </p:txBody>
      </p:sp>
    </p:spTree>
    <p:extLst>
      <p:ext uri="{BB962C8B-B14F-4D97-AF65-F5344CB8AC3E}">
        <p14:creationId xmlns:p14="http://schemas.microsoft.com/office/powerpoint/2010/main" val="1677936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Oct 2011</a:t>
            </a:r>
          </a:p>
          <a:p>
            <a:r>
              <a:rPr lang="en-US" dirty="0" smtClean="0"/>
              <a:t>http://</a:t>
            </a:r>
            <a:r>
              <a:rPr lang="en-US" dirty="0" err="1" smtClean="0"/>
              <a:t>www.r-bloggers.com</a:t>
            </a:r>
            <a:r>
              <a:rPr lang="en-US" dirty="0" smtClean="0"/>
              <a:t>/visualizing-unemployment-data/</a:t>
            </a:r>
            <a:endParaRPr lang="en-US" dirty="0"/>
          </a:p>
        </p:txBody>
      </p:sp>
      <p:sp>
        <p:nvSpPr>
          <p:cNvPr id="4" name="Slide Number Placeholder 3"/>
          <p:cNvSpPr>
            <a:spLocks noGrp="1"/>
          </p:cNvSpPr>
          <p:nvPr>
            <p:ph type="sldNum" sz="quarter" idx="10"/>
          </p:nvPr>
        </p:nvSpPr>
        <p:spPr/>
        <p:txBody>
          <a:bodyPr/>
          <a:lstStyle/>
          <a:p>
            <a:fld id="{884FCD84-75B9-C641-B138-B820C81B1314}" type="slidenum">
              <a:rPr lang="en-US" smtClean="0"/>
              <a:t>10</a:t>
            </a:fld>
            <a:endParaRPr lang="en-US"/>
          </a:p>
        </p:txBody>
      </p:sp>
    </p:spTree>
    <p:extLst>
      <p:ext uri="{BB962C8B-B14F-4D97-AF65-F5344CB8AC3E}">
        <p14:creationId xmlns:p14="http://schemas.microsoft.com/office/powerpoint/2010/main" val="1926117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Guides???</a:t>
            </a:r>
            <a:endParaRPr lang="en-US" dirty="0"/>
          </a:p>
        </p:txBody>
      </p:sp>
      <p:sp>
        <p:nvSpPr>
          <p:cNvPr id="4" name="Slide Number Placeholder 3"/>
          <p:cNvSpPr>
            <a:spLocks noGrp="1"/>
          </p:cNvSpPr>
          <p:nvPr>
            <p:ph type="sldNum" sz="quarter" idx="10"/>
          </p:nvPr>
        </p:nvSpPr>
        <p:spPr/>
        <p:txBody>
          <a:bodyPr/>
          <a:lstStyle/>
          <a:p>
            <a:fld id="{884FCD84-75B9-C641-B138-B820C81B1314}" type="slidenum">
              <a:rPr lang="en-US" smtClean="0"/>
              <a:t>21</a:t>
            </a:fld>
            <a:endParaRPr lang="en-US"/>
          </a:p>
        </p:txBody>
      </p:sp>
    </p:spTree>
    <p:extLst>
      <p:ext uri="{BB962C8B-B14F-4D97-AF65-F5344CB8AC3E}">
        <p14:creationId xmlns:p14="http://schemas.microsoft.com/office/powerpoint/2010/main" val="3798063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source: </a:t>
            </a:r>
            <a:r>
              <a:rPr lang="en-US" dirty="0" smtClean="0">
                <a:hlinkClick r:id="rId3"/>
              </a:rPr>
              <a:t>http://commons.wikimedia.org/wiki/File:ElectoralCollege2000-Large.png</a:t>
            </a:r>
            <a:endParaRPr lang="en-US" dirty="0"/>
          </a:p>
        </p:txBody>
      </p:sp>
      <p:sp>
        <p:nvSpPr>
          <p:cNvPr id="4" name="Slide Number Placeholder 3"/>
          <p:cNvSpPr>
            <a:spLocks noGrp="1"/>
          </p:cNvSpPr>
          <p:nvPr>
            <p:ph type="sldNum" sz="quarter" idx="10"/>
          </p:nvPr>
        </p:nvSpPr>
        <p:spPr/>
        <p:txBody>
          <a:bodyPr/>
          <a:lstStyle/>
          <a:p>
            <a:fld id="{7FAD984F-524A-2042-A78B-E021891F26A3}" type="slidenum">
              <a:rPr lang="en-US" smtClean="0"/>
              <a:t>31</a:t>
            </a:fld>
            <a:endParaRPr lang="en-US"/>
          </a:p>
        </p:txBody>
      </p:sp>
    </p:spTree>
    <p:extLst>
      <p:ext uri="{BB962C8B-B14F-4D97-AF65-F5344CB8AC3E}">
        <p14:creationId xmlns:p14="http://schemas.microsoft.com/office/powerpoint/2010/main" val="1202521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source: </a:t>
            </a:r>
            <a:r>
              <a:rPr lang="en-US" dirty="0" smtClean="0">
                <a:hlinkClick r:id="rId3"/>
              </a:rPr>
              <a:t>http://commons.wikimedia.org/wiki/File:Nate_Silver_2009.png</a:t>
            </a:r>
            <a:endParaRPr lang="en-US" dirty="0"/>
          </a:p>
        </p:txBody>
      </p:sp>
      <p:sp>
        <p:nvSpPr>
          <p:cNvPr id="4" name="Slide Number Placeholder 3"/>
          <p:cNvSpPr>
            <a:spLocks noGrp="1"/>
          </p:cNvSpPr>
          <p:nvPr>
            <p:ph type="sldNum" sz="quarter" idx="10"/>
          </p:nvPr>
        </p:nvSpPr>
        <p:spPr/>
        <p:txBody>
          <a:bodyPr/>
          <a:lstStyle/>
          <a:p>
            <a:fld id="{7FAD984F-524A-2042-A78B-E021891F26A3}" type="slidenum">
              <a:rPr lang="en-US" smtClean="0"/>
              <a:t>32</a:t>
            </a:fld>
            <a:endParaRPr lang="en-US"/>
          </a:p>
        </p:txBody>
      </p:sp>
    </p:spTree>
    <p:extLst>
      <p:ext uri="{BB962C8B-B14F-4D97-AF65-F5344CB8AC3E}">
        <p14:creationId xmlns:p14="http://schemas.microsoft.com/office/powerpoint/2010/main" val="1202521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Audience considerations: what</a:t>
            </a:r>
            <a:r>
              <a:rPr lang="en-US" baseline="0" dirty="0" smtClean="0"/>
              <a:t> do colors mean to this audience? What icons? What graphs are they used to seeing? Color blindness!</a:t>
            </a:r>
            <a:endParaRPr lang="en-US" dirty="0"/>
          </a:p>
        </p:txBody>
      </p:sp>
      <p:sp>
        <p:nvSpPr>
          <p:cNvPr id="4" name="Slide Number Placeholder 3"/>
          <p:cNvSpPr>
            <a:spLocks noGrp="1"/>
          </p:cNvSpPr>
          <p:nvPr>
            <p:ph type="sldNum" sz="quarter" idx="10"/>
          </p:nvPr>
        </p:nvSpPr>
        <p:spPr/>
        <p:txBody>
          <a:bodyPr/>
          <a:lstStyle/>
          <a:p>
            <a:fld id="{884FCD84-75B9-C641-B138-B820C81B1314}" type="slidenum">
              <a:rPr lang="en-US" smtClean="0"/>
              <a:t>40</a:t>
            </a:fld>
            <a:endParaRPr lang="en-US"/>
          </a:p>
        </p:txBody>
      </p:sp>
    </p:spTree>
    <p:extLst>
      <p:ext uri="{BB962C8B-B14F-4D97-AF65-F5344CB8AC3E}">
        <p14:creationId xmlns:p14="http://schemas.microsoft.com/office/powerpoint/2010/main" val="3527076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FCD84-75B9-C641-B138-B820C81B1314}" type="slidenum">
              <a:rPr lang="en-US" smtClean="0"/>
              <a:t>44</a:t>
            </a:fld>
            <a:endParaRPr lang="en-US"/>
          </a:p>
        </p:txBody>
      </p:sp>
    </p:spTree>
    <p:extLst>
      <p:ext uri="{BB962C8B-B14F-4D97-AF65-F5344CB8AC3E}">
        <p14:creationId xmlns:p14="http://schemas.microsoft.com/office/powerpoint/2010/main" val="2913026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FCD84-75B9-C641-B138-B820C81B1314}" type="slidenum">
              <a:rPr lang="en-US" smtClean="0"/>
              <a:t>45</a:t>
            </a:fld>
            <a:endParaRPr lang="en-US"/>
          </a:p>
        </p:txBody>
      </p:sp>
    </p:spTree>
    <p:extLst>
      <p:ext uri="{BB962C8B-B14F-4D97-AF65-F5344CB8AC3E}">
        <p14:creationId xmlns:p14="http://schemas.microsoft.com/office/powerpoint/2010/main" val="3527076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157319"/>
            <a:ext cx="8915400" cy="877824"/>
          </a:xfrm>
        </p:spPr>
        <p:txBody>
          <a:bodyPr/>
          <a:lstStyle/>
          <a:p>
            <a:r>
              <a:rPr lang="en-CA" smtClean="0"/>
              <a:t>Click to edit Master title style</a:t>
            </a:r>
            <a:endParaRPr/>
          </a:p>
        </p:txBody>
      </p:sp>
      <p:sp>
        <p:nvSpPr>
          <p:cNvPr id="3" name="Subtitle 2"/>
          <p:cNvSpPr>
            <a:spLocks noGrp="1"/>
          </p:cNvSpPr>
          <p:nvPr>
            <p:ph type="subTitle" idx="1"/>
          </p:nvPr>
        </p:nvSpPr>
        <p:spPr>
          <a:xfrm>
            <a:off x="914400" y="3034553"/>
            <a:ext cx="8001000" cy="3823447"/>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dirty="0"/>
          </a:p>
        </p:txBody>
      </p:sp>
      <p:sp>
        <p:nvSpPr>
          <p:cNvPr id="4" name="Date Placeholder 3"/>
          <p:cNvSpPr>
            <a:spLocks noGrp="1"/>
          </p:cNvSpPr>
          <p:nvPr>
            <p:ph type="dt" sz="half" idx="10"/>
          </p:nvPr>
        </p:nvSpPr>
        <p:spPr/>
        <p:txBody>
          <a:bodyPr/>
          <a:lstStyle/>
          <a:p>
            <a:fld id="{1708FF4C-EE32-6048-A9F1-A6F783946233}" type="datetimeFigureOut">
              <a:rPr lang="en-US" smtClean="0"/>
              <a:t>1/9/14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1BDD38-68EB-994E-B422-A689814E022F}"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CA" smtClean="0"/>
              <a:t>Click to edit Master title style</a:t>
            </a:r>
            <a:endParaRPr/>
          </a:p>
        </p:txBody>
      </p:sp>
      <p:sp>
        <p:nvSpPr>
          <p:cNvPr id="3" name="Picture Placeholder 2"/>
          <p:cNvSpPr>
            <a:spLocks noGrp="1"/>
          </p:cNvSpPr>
          <p:nvPr>
            <p:ph type="pic" idx="1"/>
          </p:nvPr>
        </p:nvSpPr>
        <p:spPr>
          <a:xfrm>
            <a:off x="5487987" y="2048256"/>
            <a:ext cx="3427413" cy="4206240"/>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CA" smtClean="0"/>
              <a:t>Drag picture to placeholder or click icon to add</a:t>
            </a:r>
            <a:endParaRPr/>
          </a:p>
        </p:txBody>
      </p:sp>
      <p:sp>
        <p:nvSpPr>
          <p:cNvPr id="4" name="Text Placeholder 3"/>
          <p:cNvSpPr>
            <a:spLocks noGrp="1"/>
          </p:cNvSpPr>
          <p:nvPr>
            <p:ph type="body" sz="half" idx="2"/>
          </p:nvPr>
        </p:nvSpPr>
        <p:spPr>
          <a:xfrm>
            <a:off x="914400" y="2039112"/>
            <a:ext cx="457200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Clr>
                <a:schemeClr val="accent1"/>
              </a:buClr>
              <a:buFont typeface="Wingdings 2" pitchFamily="18" charset="2"/>
              <a:buNone/>
            </a:pPr>
            <a:r>
              <a:rPr lang="en-CA" smtClean="0"/>
              <a:t>Click to edit Master text styles</a:t>
            </a:r>
          </a:p>
        </p:txBody>
      </p:sp>
      <p:sp>
        <p:nvSpPr>
          <p:cNvPr id="5" name="Date Placeholder 4"/>
          <p:cNvSpPr>
            <a:spLocks noGrp="1"/>
          </p:cNvSpPr>
          <p:nvPr>
            <p:ph type="dt" sz="half" idx="10"/>
          </p:nvPr>
        </p:nvSpPr>
        <p:spPr>
          <a:xfrm>
            <a:off x="6580094" y="188259"/>
            <a:ext cx="2133600" cy="365125"/>
          </a:xfrm>
        </p:spPr>
        <p:txBody>
          <a:bodyPr/>
          <a:lstStyle/>
          <a:p>
            <a:fld id="{1708FF4C-EE32-6048-A9F1-A6F783946233}" type="datetimeFigureOut">
              <a:rPr lang="en-US" smtClean="0"/>
              <a:t>1/9/14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1BDD38-68EB-994E-B422-A689814E022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CA"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dirty="0"/>
          </a:p>
        </p:txBody>
      </p:sp>
      <p:sp>
        <p:nvSpPr>
          <p:cNvPr id="4" name="Date Placeholder 3"/>
          <p:cNvSpPr>
            <a:spLocks noGrp="1"/>
          </p:cNvSpPr>
          <p:nvPr>
            <p:ph type="dt" sz="half" idx="10"/>
          </p:nvPr>
        </p:nvSpPr>
        <p:spPr/>
        <p:txBody>
          <a:bodyPr/>
          <a:lstStyle/>
          <a:p>
            <a:fld id="{1708FF4C-EE32-6048-A9F1-A6F783946233}" type="datetimeFigureOut">
              <a:rPr lang="en-US" smtClean="0"/>
              <a:t>1/9/14</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7988300" cy="2980944"/>
          </a:xfrm>
        </p:spPr>
        <p:txBody>
          <a:bodyPr>
            <a:normAutofit/>
          </a:bodyPr>
          <a:lstStyle>
            <a:lvl1pPr marL="0" indent="0">
              <a:buNone/>
              <a:defRPr sz="1800"/>
            </a:lvl1pPr>
          </a:lstStyle>
          <a:p>
            <a:r>
              <a:rPr lang="en-CA" smtClean="0"/>
              <a:t>Drag picture to placeholder or click icon to add</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CA"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dirty="0"/>
          </a:p>
        </p:txBody>
      </p:sp>
      <p:sp>
        <p:nvSpPr>
          <p:cNvPr id="4" name="Date Placeholder 3"/>
          <p:cNvSpPr>
            <a:spLocks noGrp="1"/>
          </p:cNvSpPr>
          <p:nvPr>
            <p:ph type="dt" sz="half" idx="10"/>
          </p:nvPr>
        </p:nvSpPr>
        <p:spPr>
          <a:xfrm>
            <a:off x="6580094" y="188259"/>
            <a:ext cx="2133600" cy="365125"/>
          </a:xfrm>
        </p:spPr>
        <p:txBody>
          <a:bodyPr/>
          <a:lstStyle/>
          <a:p>
            <a:fld id="{1708FF4C-EE32-6048-A9F1-A6F783946233}" type="datetimeFigureOut">
              <a:rPr lang="en-US" smtClean="0"/>
              <a:t>1/9/14</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3986784" cy="2980944"/>
          </a:xfrm>
        </p:spPr>
        <p:txBody>
          <a:bodyPr>
            <a:normAutofit/>
          </a:bodyPr>
          <a:lstStyle>
            <a:lvl1pPr marL="0" indent="0">
              <a:buNone/>
              <a:defRPr sz="1800"/>
            </a:lvl1pPr>
          </a:lstStyle>
          <a:p>
            <a:r>
              <a:rPr lang="en-CA" smtClean="0"/>
              <a:t>Drag picture to placeholder or click icon to add</a:t>
            </a:r>
            <a:endParaRPr/>
          </a:p>
        </p:txBody>
      </p:sp>
      <p:sp>
        <p:nvSpPr>
          <p:cNvPr id="7" name="Picture Placeholder 8"/>
          <p:cNvSpPr>
            <a:spLocks noGrp="1"/>
          </p:cNvSpPr>
          <p:nvPr>
            <p:ph type="pic" sz="quarter" idx="14"/>
          </p:nvPr>
        </p:nvSpPr>
        <p:spPr>
          <a:xfrm>
            <a:off x="4928616" y="1129553"/>
            <a:ext cx="3986784" cy="2980944"/>
          </a:xfrm>
        </p:spPr>
        <p:txBody>
          <a:bodyPr>
            <a:normAutofit/>
          </a:bodyPr>
          <a:lstStyle>
            <a:lvl1pPr marL="0" indent="0">
              <a:buNone/>
              <a:defRPr sz="1800"/>
            </a:lvl1pPr>
          </a:lstStyle>
          <a:p>
            <a:r>
              <a:rPr lang="en-CA" smtClean="0"/>
              <a:t>Drag picture to placeholder or click icon to add</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CA"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a:p>
        </p:txBody>
      </p:sp>
      <p:sp>
        <p:nvSpPr>
          <p:cNvPr id="4" name="Date Placeholder 3"/>
          <p:cNvSpPr>
            <a:spLocks noGrp="1"/>
          </p:cNvSpPr>
          <p:nvPr>
            <p:ph type="dt" sz="half" idx="10"/>
          </p:nvPr>
        </p:nvSpPr>
        <p:spPr>
          <a:xfrm>
            <a:off x="6580094" y="188259"/>
            <a:ext cx="2133600" cy="365125"/>
          </a:xfrm>
        </p:spPr>
        <p:txBody>
          <a:bodyPr/>
          <a:lstStyle/>
          <a:p>
            <a:fld id="{1708FF4C-EE32-6048-A9F1-A6F783946233}" type="datetimeFigureOut">
              <a:rPr lang="en-US" smtClean="0"/>
              <a:t>1/9/14</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6601968" cy="2980944"/>
          </a:xfrm>
        </p:spPr>
        <p:txBody>
          <a:bodyPr>
            <a:normAutofit/>
          </a:bodyPr>
          <a:lstStyle>
            <a:lvl1pPr marL="0" indent="0">
              <a:buNone/>
              <a:defRPr sz="1800"/>
            </a:lvl1pPr>
          </a:lstStyle>
          <a:p>
            <a:r>
              <a:rPr lang="en-CA" smtClean="0"/>
              <a:t>Drag picture to placeholder or click icon to add</a:t>
            </a:r>
            <a:endParaRPr/>
          </a:p>
        </p:txBody>
      </p:sp>
      <p:sp>
        <p:nvSpPr>
          <p:cNvPr id="7" name="Picture Placeholder 8"/>
          <p:cNvSpPr>
            <a:spLocks noGrp="1"/>
          </p:cNvSpPr>
          <p:nvPr>
            <p:ph type="pic" sz="quarter" idx="14"/>
          </p:nvPr>
        </p:nvSpPr>
        <p:spPr>
          <a:xfrm>
            <a:off x="7543800" y="1129553"/>
            <a:ext cx="1371600" cy="1481328"/>
          </a:xfrm>
        </p:spPr>
        <p:txBody>
          <a:bodyPr>
            <a:normAutofit/>
          </a:bodyPr>
          <a:lstStyle>
            <a:lvl1pPr marL="0" indent="0">
              <a:buNone/>
              <a:defRPr sz="1800"/>
            </a:lvl1pPr>
          </a:lstStyle>
          <a:p>
            <a:r>
              <a:rPr lang="en-CA" smtClean="0"/>
              <a:t>Drag picture to placeholder or click icon to add</a:t>
            </a:r>
            <a:endParaRPr/>
          </a:p>
        </p:txBody>
      </p:sp>
      <p:sp>
        <p:nvSpPr>
          <p:cNvPr id="8" name="Picture Placeholder 8"/>
          <p:cNvSpPr>
            <a:spLocks noGrp="1"/>
          </p:cNvSpPr>
          <p:nvPr>
            <p:ph type="pic" sz="quarter" idx="15"/>
          </p:nvPr>
        </p:nvSpPr>
        <p:spPr>
          <a:xfrm>
            <a:off x="7543800" y="2629169"/>
            <a:ext cx="1371600" cy="1481328"/>
          </a:xfrm>
        </p:spPr>
        <p:txBody>
          <a:bodyPr>
            <a:normAutofit/>
          </a:bodyPr>
          <a:lstStyle>
            <a:lvl1pPr marL="0" indent="0">
              <a:buNone/>
              <a:defRPr sz="1800"/>
            </a:lvl1pPr>
          </a:lstStyle>
          <a:p>
            <a:r>
              <a:rPr lang="en-CA" smtClean="0"/>
              <a:t>Drag picture to placeholder or click icon to add</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dirty="0"/>
          </a:p>
        </p:txBody>
      </p:sp>
      <p:sp>
        <p:nvSpPr>
          <p:cNvPr id="4" name="Date Placeholder 3"/>
          <p:cNvSpPr>
            <a:spLocks noGrp="1"/>
          </p:cNvSpPr>
          <p:nvPr>
            <p:ph type="dt" sz="half" idx="10"/>
          </p:nvPr>
        </p:nvSpPr>
        <p:spPr/>
        <p:txBody>
          <a:bodyPr/>
          <a:lstStyle/>
          <a:p>
            <a:fld id="{1708FF4C-EE32-6048-A9F1-A6F783946233}" type="datetimeFigureOut">
              <a:rPr lang="en-US" smtClean="0"/>
              <a:t>1/9/14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1BDD38-68EB-994E-B422-A689814E022F}"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87553" y="1129554"/>
            <a:ext cx="914400" cy="5533278"/>
          </a:xfrm>
        </p:spPr>
        <p:txBody>
          <a:bodyPr vert="eaVert" lIns="274320" tIns="685800" bIns="685800"/>
          <a:lstStyle/>
          <a:p>
            <a:r>
              <a:rPr lang="en-CA" smtClean="0"/>
              <a:t>Click to edit Master title style</a:t>
            </a:r>
            <a:endParaRPr/>
          </a:p>
        </p:txBody>
      </p:sp>
      <p:sp>
        <p:nvSpPr>
          <p:cNvPr id="3" name="Vertical Text Placeholder 2"/>
          <p:cNvSpPr>
            <a:spLocks noGrp="1"/>
          </p:cNvSpPr>
          <p:nvPr>
            <p:ph type="body" orient="vert" idx="1"/>
          </p:nvPr>
        </p:nvSpPr>
        <p:spPr>
          <a:xfrm>
            <a:off x="1117600" y="1734671"/>
            <a:ext cx="6426200" cy="4542304"/>
          </a:xfrm>
        </p:spPr>
        <p:txBody>
          <a:bodyPr vert="eaVert"/>
          <a:lstStyle>
            <a:lvl5pPr>
              <a:defRPr/>
            </a:lvl5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dirty="0"/>
          </a:p>
        </p:txBody>
      </p:sp>
      <p:sp>
        <p:nvSpPr>
          <p:cNvPr id="4" name="Date Placeholder 3"/>
          <p:cNvSpPr>
            <a:spLocks noGrp="1"/>
          </p:cNvSpPr>
          <p:nvPr>
            <p:ph type="dt" sz="half" idx="10"/>
          </p:nvPr>
        </p:nvSpPr>
        <p:spPr/>
        <p:txBody>
          <a:bodyPr/>
          <a:lstStyle/>
          <a:p>
            <a:fld id="{1708FF4C-EE32-6048-A9F1-A6F783946233}" type="datetimeFigureOut">
              <a:rPr lang="en-US" smtClean="0"/>
              <a:t>1/9/14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1BDD38-68EB-994E-B422-A689814E022F}"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000"/>
          </a:xfrm>
          <a:prstGeom prst="rect">
            <a:avLst/>
          </a:prstGeom>
        </p:spPr>
        <p:txBody>
          <a:bodyPr lIns="91425" tIns="91425" rIns="91425" bIns="91425" anchor="b" anchorCtr="0"/>
          <a:lstStyle>
            <a:lvl1pPr>
              <a:defRPr/>
            </a:lvl1pPr>
            <a:lvl2pPr>
              <a:defRPr/>
            </a:lvl2pPr>
            <a:lvl3pPr>
              <a:defRPr/>
            </a:lvl3pPr>
            <a:lvl4pPr>
              <a:defRPr/>
            </a:lvl4pPr>
            <a:lvl5pPr>
              <a:defRPr/>
            </a:lvl5pPr>
            <a:lvl6pPr>
              <a:defRPr/>
            </a:lvl6pPr>
            <a:lvl7pPr>
              <a:defRPr/>
            </a:lvl7pPr>
            <a:lvl8pPr>
              <a:defRPr/>
            </a:lvl8pPr>
            <a:lvl9pPr>
              <a:defRPr/>
            </a:lvl9pPr>
          </a:lstStyle>
          <a:p>
            <a:endParaRPr/>
          </a:p>
        </p:txBody>
      </p:sp>
      <p:sp>
        <p:nvSpPr>
          <p:cNvPr id="12" name="Shape 12"/>
          <p:cNvSpPr txBox="1">
            <a:spLocks noGrp="1"/>
          </p:cNvSpPr>
          <p:nvPr>
            <p:ph type="body" idx="1"/>
          </p:nvPr>
        </p:nvSpPr>
        <p:spPr>
          <a:xfrm>
            <a:off x="457200" y="1600200"/>
            <a:ext cx="8229600" cy="4967573"/>
          </a:xfrm>
          <a:prstGeom prst="rect">
            <a:avLst/>
          </a:prstGeom>
        </p:spPr>
        <p:txBody>
          <a:bodyPr lIns="91425" tIns="91425" rIns="91425" bIns="91425" anchor="t" anchorCtr="0"/>
          <a:lstStyle>
            <a:lvl1pPr>
              <a:defRPr/>
            </a:lvl1pPr>
            <a:lvl2pPr indent="457200">
              <a:defRPr/>
            </a:lvl2pPr>
            <a:lvl3pPr indent="914400">
              <a:defRPr/>
            </a:lvl3pPr>
            <a:lvl4pPr indent="1371600">
              <a:defRPr/>
            </a:lvl4pPr>
            <a:lvl5pPr>
              <a:defRPr/>
            </a:lvl5pPr>
            <a:lvl6pPr>
              <a:defRPr/>
            </a:lvl6pPr>
            <a:lvl7pPr>
              <a:defRPr/>
            </a:lvl7pPr>
            <a:lvl8pPr>
              <a:defRPr/>
            </a:lvl8pPr>
            <a:lvl9pPr>
              <a:defRPr/>
            </a:lvl9pPr>
          </a:lstStyle>
          <a:p>
            <a:endParaRPr/>
          </a:p>
        </p:txBody>
      </p:sp>
    </p:spTree>
    <p:extLst>
      <p:ext uri="{BB962C8B-B14F-4D97-AF65-F5344CB8AC3E}">
        <p14:creationId xmlns:p14="http://schemas.microsoft.com/office/powerpoint/2010/main" val="626156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dirty="0"/>
          </a:p>
        </p:txBody>
      </p:sp>
      <p:sp>
        <p:nvSpPr>
          <p:cNvPr id="4" name="Date Placeholder 3"/>
          <p:cNvSpPr>
            <a:spLocks noGrp="1"/>
          </p:cNvSpPr>
          <p:nvPr>
            <p:ph type="dt" sz="half" idx="10"/>
          </p:nvPr>
        </p:nvSpPr>
        <p:spPr/>
        <p:txBody>
          <a:bodyPr/>
          <a:lstStyle/>
          <a:p>
            <a:fld id="{1708FF4C-EE32-6048-A9F1-A6F783946233}" type="datetimeFigureOut">
              <a:rPr lang="en-US" smtClean="0"/>
              <a:t>1/9/14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1BDD38-68EB-994E-B422-A689814E022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0" y="5025435"/>
            <a:ext cx="8915400" cy="914400"/>
          </a:xfrm>
        </p:spPr>
        <p:txBody>
          <a:bodyPr/>
          <a:lstStyle/>
          <a:p>
            <a:r>
              <a:rPr lang="en-CA" smtClean="0"/>
              <a:t>Click to edit Master title style</a:t>
            </a:r>
            <a:endParaRPr/>
          </a:p>
        </p:txBody>
      </p:sp>
      <p:sp>
        <p:nvSpPr>
          <p:cNvPr id="3" name="Subtitle 2"/>
          <p:cNvSpPr>
            <a:spLocks noGrp="1"/>
          </p:cNvSpPr>
          <p:nvPr>
            <p:ph type="subTitle" idx="1"/>
          </p:nvPr>
        </p:nvSpPr>
        <p:spPr>
          <a:xfrm>
            <a:off x="914400" y="5943600"/>
            <a:ext cx="8001000" cy="91440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nchor="t" anchorCtr="0"/>
          <a:lstStyle>
            <a:lvl1pPr marL="0" indent="0" algn="l" defTabSz="914400" rtl="0" eaLnBrk="1" latinLnBrk="0" hangingPunct="1">
              <a:spcBef>
                <a:spcPts val="300"/>
              </a:spcBef>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dirty="0"/>
          </a:p>
        </p:txBody>
      </p:sp>
      <p:sp>
        <p:nvSpPr>
          <p:cNvPr id="4" name="Date Placeholder 3"/>
          <p:cNvSpPr>
            <a:spLocks noGrp="1"/>
          </p:cNvSpPr>
          <p:nvPr>
            <p:ph type="dt" sz="half" idx="10"/>
          </p:nvPr>
        </p:nvSpPr>
        <p:spPr/>
        <p:txBody>
          <a:bodyPr/>
          <a:lstStyle/>
          <a:p>
            <a:fld id="{1708FF4C-EE32-6048-A9F1-A6F783946233}" type="datetimeFigureOut">
              <a:rPr lang="en-US" smtClean="0"/>
              <a:t>1/9/14</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7988300" cy="3886200"/>
          </a:xfrm>
        </p:spPr>
        <p:txBody>
          <a:bodyPr>
            <a:normAutofit/>
          </a:bodyPr>
          <a:lstStyle>
            <a:lvl1pPr marL="0" indent="0">
              <a:buNone/>
              <a:defRPr sz="1800"/>
            </a:lvl1pPr>
          </a:lstStyle>
          <a:p>
            <a:r>
              <a:rPr lang="en-CA" smtClean="0"/>
              <a:t>Drag picture to placeholder or click icon to add</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3200399"/>
            <a:ext cx="8915400" cy="2286000"/>
          </a:xfrm>
          <a:solidFill>
            <a:schemeClr val="tx2"/>
          </a:solidFill>
        </p:spPr>
        <p:txBody>
          <a:bodyPr vert="horz" lIns="1188720" tIns="45720" rIns="274320" bIns="45720" rtlCol="0" anchor="b" anchorCtr="0">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CA" smtClean="0"/>
              <a:t>Click to edit Master title style</a:t>
            </a:r>
            <a:endParaRPr/>
          </a:p>
        </p:txBody>
      </p:sp>
      <p:sp>
        <p:nvSpPr>
          <p:cNvPr id="3" name="Text Placeholder 2"/>
          <p:cNvSpPr>
            <a:spLocks noGrp="1"/>
          </p:cNvSpPr>
          <p:nvPr>
            <p:ph type="body" idx="1"/>
          </p:nvPr>
        </p:nvSpPr>
        <p:spPr>
          <a:xfrm>
            <a:off x="914400" y="5484607"/>
            <a:ext cx="8001000" cy="77724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ctr" anchorCtr="0">
            <a:normAutofit/>
          </a:bodyPr>
          <a:lstStyle>
            <a:lvl1pPr marL="0" indent="0" algn="l" defTabSz="914400" rtl="0" eaLnBrk="1" latinLnBrk="0" hangingPunct="1">
              <a:spcBef>
                <a:spcPts val="3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fld id="{1708FF4C-EE32-6048-A9F1-A6F783946233}" type="datetimeFigureOut">
              <a:rPr lang="en-US" smtClean="0"/>
              <a:t>1/9/14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1BDD38-68EB-994E-B422-A689814E022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a:p>
        </p:txBody>
      </p:sp>
      <p:sp>
        <p:nvSpPr>
          <p:cNvPr id="3" name="Content Placeholder 2"/>
          <p:cNvSpPr>
            <a:spLocks noGrp="1"/>
          </p:cNvSpPr>
          <p:nvPr>
            <p:ph sz="half" idx="1"/>
          </p:nvPr>
        </p:nvSpPr>
        <p:spPr>
          <a:xfrm>
            <a:off x="1117600" y="2595563"/>
            <a:ext cx="356616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dirty="0"/>
          </a:p>
        </p:txBody>
      </p:sp>
      <p:sp>
        <p:nvSpPr>
          <p:cNvPr id="4" name="Content Placeholder 3"/>
          <p:cNvSpPr>
            <a:spLocks noGrp="1"/>
          </p:cNvSpPr>
          <p:nvPr>
            <p:ph sz="half" idx="2"/>
          </p:nvPr>
        </p:nvSpPr>
        <p:spPr>
          <a:xfrm>
            <a:off x="5147534" y="2595563"/>
            <a:ext cx="356616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dirty="0"/>
          </a:p>
        </p:txBody>
      </p:sp>
      <p:sp>
        <p:nvSpPr>
          <p:cNvPr id="5" name="Date Placeholder 4"/>
          <p:cNvSpPr>
            <a:spLocks noGrp="1"/>
          </p:cNvSpPr>
          <p:nvPr>
            <p:ph type="dt" sz="half" idx="10"/>
          </p:nvPr>
        </p:nvSpPr>
        <p:spPr>
          <a:xfrm>
            <a:off x="6580094" y="188259"/>
            <a:ext cx="2133600" cy="365125"/>
          </a:xfrm>
        </p:spPr>
        <p:txBody>
          <a:bodyPr/>
          <a:lstStyle/>
          <a:p>
            <a:fld id="{1708FF4C-EE32-6048-A9F1-A6F783946233}" type="datetimeFigureOut">
              <a:rPr lang="en-US" smtClean="0"/>
              <a:t>1/9/14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1BDD38-68EB-994E-B422-A689814E022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smtClean="0"/>
              <a:t>Click to edit Master title style</a:t>
            </a:r>
            <a:endParaRPr/>
          </a:p>
        </p:txBody>
      </p:sp>
      <p:sp>
        <p:nvSpPr>
          <p:cNvPr id="3" name="Text Placeholder 2"/>
          <p:cNvSpPr>
            <a:spLocks noGrp="1"/>
          </p:cNvSpPr>
          <p:nvPr>
            <p:ph type="body" idx="1"/>
          </p:nvPr>
        </p:nvSpPr>
        <p:spPr>
          <a:xfrm>
            <a:off x="1120588"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1120588" y="3065929"/>
            <a:ext cx="356616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dirty="0"/>
          </a:p>
        </p:txBody>
      </p:sp>
      <p:sp>
        <p:nvSpPr>
          <p:cNvPr id="5" name="Text Placeholder 4"/>
          <p:cNvSpPr>
            <a:spLocks noGrp="1"/>
          </p:cNvSpPr>
          <p:nvPr>
            <p:ph type="body" sz="quarter" idx="3"/>
          </p:nvPr>
        </p:nvSpPr>
        <p:spPr>
          <a:xfrm>
            <a:off x="5147534"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5147534" y="3065929"/>
            <a:ext cx="356616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dirty="0"/>
          </a:p>
        </p:txBody>
      </p:sp>
      <p:sp>
        <p:nvSpPr>
          <p:cNvPr id="7" name="Date Placeholder 6"/>
          <p:cNvSpPr>
            <a:spLocks noGrp="1"/>
          </p:cNvSpPr>
          <p:nvPr>
            <p:ph type="dt" sz="half" idx="10"/>
          </p:nvPr>
        </p:nvSpPr>
        <p:spPr>
          <a:xfrm>
            <a:off x="6580094" y="188259"/>
            <a:ext cx="2133600" cy="365125"/>
          </a:xfrm>
        </p:spPr>
        <p:txBody>
          <a:bodyPr/>
          <a:lstStyle/>
          <a:p>
            <a:fld id="{1708FF4C-EE32-6048-A9F1-A6F783946233}" type="datetimeFigureOut">
              <a:rPr lang="en-US" smtClean="0"/>
              <a:t>1/9/14</a:t>
            </a:fld>
            <a:endParaRPr lang="en-US"/>
          </a:p>
        </p:txBody>
      </p:sp>
      <p:sp>
        <p:nvSpPr>
          <p:cNvPr id="8" name="Footer Placeholder 7"/>
          <p:cNvSpPr>
            <a:spLocks noGrp="1"/>
          </p:cNvSpPr>
          <p:nvPr>
            <p:ph type="ftr" sz="quarter" idx="11"/>
          </p:nvPr>
        </p:nvSpPr>
        <p:spPr>
          <a:xfrm>
            <a:off x="1120588" y="188259"/>
            <a:ext cx="2895600" cy="365125"/>
          </a:xfrm>
        </p:spPr>
        <p:txBody>
          <a:bodyPr/>
          <a:lstStyle/>
          <a:p>
            <a:endParaRPr lang="en-US"/>
          </a:p>
        </p:txBody>
      </p:sp>
      <p:sp>
        <p:nvSpPr>
          <p:cNvPr id="9" name="Slide Number Placeholder 8"/>
          <p:cNvSpPr>
            <a:spLocks noGrp="1"/>
          </p:cNvSpPr>
          <p:nvPr>
            <p:ph type="sldNum" sz="quarter" idx="12"/>
          </p:nvPr>
        </p:nvSpPr>
        <p:spPr/>
        <p:txBody>
          <a:bodyPr/>
          <a:lstStyle/>
          <a:p>
            <a:fld id="{6C1BDD38-68EB-994E-B422-A689814E022F}" type="slidenum">
              <a:rPr lang="en-US" smtClean="0"/>
              <a:t>‹#›</a:t>
            </a:fld>
            <a:endParaRPr lang="en-US"/>
          </a:p>
        </p:txBody>
      </p:sp>
      <p:cxnSp>
        <p:nvCxnSpPr>
          <p:cNvPr id="11" name="Straight Connector 10"/>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a:p>
        </p:txBody>
      </p:sp>
      <p:sp>
        <p:nvSpPr>
          <p:cNvPr id="3" name="Date Placeholder 2"/>
          <p:cNvSpPr>
            <a:spLocks noGrp="1"/>
          </p:cNvSpPr>
          <p:nvPr>
            <p:ph type="dt" sz="half" idx="10"/>
          </p:nvPr>
        </p:nvSpPr>
        <p:spPr/>
        <p:txBody>
          <a:bodyPr/>
          <a:lstStyle/>
          <a:p>
            <a:fld id="{1708FF4C-EE32-6048-A9F1-A6F783946233}" type="datetimeFigureOut">
              <a:rPr lang="en-US" smtClean="0"/>
              <a:t>1/9/14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1BDD38-68EB-994E-B422-A689814E022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08FF4C-EE32-6048-A9F1-A6F783946233}" type="datetimeFigureOut">
              <a:rPr lang="en-US" smtClean="0"/>
              <a:t>1/9/14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C1BDD38-68EB-994E-B422-A689814E022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CA" smtClean="0"/>
              <a:t>Click to edit Master title style</a:t>
            </a:r>
            <a:endParaRPr/>
          </a:p>
        </p:txBody>
      </p:sp>
      <p:sp>
        <p:nvSpPr>
          <p:cNvPr id="3" name="Content Placeholder 2"/>
          <p:cNvSpPr>
            <a:spLocks noGrp="1"/>
          </p:cNvSpPr>
          <p:nvPr>
            <p:ph idx="1"/>
          </p:nvPr>
        </p:nvSpPr>
        <p:spPr>
          <a:xfrm>
            <a:off x="5147534" y="2590800"/>
            <a:ext cx="3566160" cy="3686175"/>
          </a:xfrm>
        </p:spPr>
        <p:txBody>
          <a:bodyPr/>
          <a:lstStyle>
            <a:lvl1pPr>
              <a:defRPr sz="1800"/>
            </a:lvl1pPr>
            <a:lvl2pPr>
              <a:defRPr sz="1800"/>
            </a:lvl2pPr>
            <a:lvl3pPr>
              <a:defRPr sz="1800"/>
            </a:lvl3pPr>
            <a:lvl4pPr>
              <a:defRPr sz="1800"/>
            </a:lvl4pPr>
            <a:lvl5pPr>
              <a:defRPr sz="1800"/>
            </a:lvl5pPr>
            <a:lvl6pPr marL="2055813" indent="-344488">
              <a:defRPr sz="2000"/>
            </a:lvl6pPr>
            <a:lvl7pPr marL="2055813" indent="-344488">
              <a:defRPr sz="2000"/>
            </a:lvl7pPr>
            <a:lvl8pPr marL="2055813" indent="-344488">
              <a:defRPr sz="2000"/>
            </a:lvl8pPr>
            <a:lvl9pPr marL="2055813" indent="-344488">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dirty="0"/>
          </a:p>
        </p:txBody>
      </p:sp>
      <p:sp>
        <p:nvSpPr>
          <p:cNvPr id="4" name="Text Placeholder 3"/>
          <p:cNvSpPr>
            <a:spLocks noGrp="1"/>
          </p:cNvSpPr>
          <p:nvPr>
            <p:ph type="body" sz="half" idx="2"/>
          </p:nvPr>
        </p:nvSpPr>
        <p:spPr>
          <a:xfrm>
            <a:off x="900952" y="2039111"/>
            <a:ext cx="356616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a:xfrm>
            <a:off x="6580094" y="188259"/>
            <a:ext cx="2133600" cy="365125"/>
          </a:xfrm>
        </p:spPr>
        <p:txBody>
          <a:bodyPr/>
          <a:lstStyle/>
          <a:p>
            <a:fld id="{1708FF4C-EE32-6048-A9F1-A6F783946233}" type="datetimeFigureOut">
              <a:rPr lang="en-US" smtClean="0"/>
              <a:t>1/9/14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1BDD38-68EB-994E-B422-A689814E022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123856"/>
            <a:ext cx="8913813" cy="914400"/>
          </a:xfrm>
          <a:prstGeom prst="rect">
            <a:avLst/>
          </a:prstGeom>
          <a:solidFill>
            <a:schemeClr val="tx2"/>
          </a:solidFill>
        </p:spPr>
        <p:txBody>
          <a:bodyPr vert="horz" lIns="1188720" tIns="45720" rIns="274320" bIns="45720" rtlCol="0" anchor="ctr">
            <a:normAutofit/>
          </a:bodyPr>
          <a:lstStyle/>
          <a:p>
            <a:r>
              <a:rPr lang="en-CA" smtClean="0"/>
              <a:t>Click to edit Master title style</a:t>
            </a:r>
            <a:endParaRPr/>
          </a:p>
        </p:txBody>
      </p:sp>
      <p:sp>
        <p:nvSpPr>
          <p:cNvPr id="3" name="Text Placeholder 2"/>
          <p:cNvSpPr>
            <a:spLocks noGrp="1"/>
          </p:cNvSpPr>
          <p:nvPr>
            <p:ph type="body" idx="1"/>
          </p:nvPr>
        </p:nvSpPr>
        <p:spPr>
          <a:xfrm>
            <a:off x="1114424" y="2595562"/>
            <a:ext cx="7610476" cy="3670767"/>
          </a:xfrm>
          <a:prstGeom prst="rect">
            <a:avLst/>
          </a:prstGeom>
        </p:spPr>
        <p:txBody>
          <a:bodyPr vert="horz" lIns="91440" tIns="45720" rIns="91440" bIns="45720" rtlCol="0">
            <a:normAutofit/>
          </a:body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dirty="0"/>
          </a:p>
        </p:txBody>
      </p:sp>
      <p:sp>
        <p:nvSpPr>
          <p:cNvPr id="4" name="Date Placeholder 3"/>
          <p:cNvSpPr>
            <a:spLocks noGrp="1"/>
          </p:cNvSpPr>
          <p:nvPr>
            <p:ph type="dt" sz="half" idx="2"/>
          </p:nvPr>
        </p:nvSpPr>
        <p:spPr>
          <a:xfrm>
            <a:off x="6580094" y="188259"/>
            <a:ext cx="2133600" cy="365125"/>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1708FF4C-EE32-6048-A9F1-A6F783946233}" type="datetimeFigureOut">
              <a:rPr lang="en-US" smtClean="0"/>
              <a:t>1/9/14</a:t>
            </a:fld>
            <a:endParaRPr lang="en-US"/>
          </a:p>
        </p:txBody>
      </p:sp>
      <p:sp>
        <p:nvSpPr>
          <p:cNvPr id="5" name="Footer Placeholder 4"/>
          <p:cNvSpPr>
            <a:spLocks noGrp="1"/>
          </p:cNvSpPr>
          <p:nvPr>
            <p:ph type="ftr" sz="quarter" idx="3"/>
          </p:nvPr>
        </p:nvSpPr>
        <p:spPr>
          <a:xfrm>
            <a:off x="1120588" y="188259"/>
            <a:ext cx="2895600" cy="365125"/>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789894" y="6569075"/>
            <a:ext cx="457200" cy="365125"/>
          </a:xfrm>
          <a:prstGeom prst="rect">
            <a:avLst/>
          </a:prstGeom>
        </p:spPr>
        <p:txBody>
          <a:bodyPr vert="horz" lIns="91440" tIns="45720" rIns="91440" bIns="45720" rtlCol="0" anchor="ctr"/>
          <a:lstStyle>
            <a:lvl1pPr algn="ctr">
              <a:defRPr sz="800">
                <a:solidFill>
                  <a:schemeClr val="tx1">
                    <a:lumMod val="65000"/>
                    <a:lumOff val="35000"/>
                  </a:schemeClr>
                </a:solidFill>
              </a:defRPr>
            </a:lvl1pPr>
          </a:lstStyle>
          <a:p>
            <a:fld id="{6C1BDD38-68EB-994E-B422-A689814E022F}" type="slidenum">
              <a:rPr lang="en-US" smtClean="0"/>
              <a:t>‹#›</a:t>
            </a:fld>
            <a:endParaRPr lang="en-US"/>
          </a:p>
        </p:txBody>
      </p:sp>
      <p:sp>
        <p:nvSpPr>
          <p:cNvPr id="7" name="Rectangle 6"/>
          <p:cNvSpPr/>
          <p:nvPr/>
        </p:nvSpPr>
        <p:spPr>
          <a:xfrm>
            <a:off x="914400" y="0"/>
            <a:ext cx="7999413" cy="18288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914400" y="6675120"/>
            <a:ext cx="7999413" cy="18288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Lst>
  <p:txStyles>
    <p:titleStyle>
      <a:lvl1pPr marL="0" indent="0" algn="l" defTabSz="914400" rtl="0" eaLnBrk="1" latinLnBrk="0" hangingPunct="1">
        <a:spcBef>
          <a:spcPct val="0"/>
        </a:spcBef>
        <a:buNone/>
        <a:defRPr sz="3600" kern="1200">
          <a:solidFill>
            <a:schemeClr val="bg1"/>
          </a:solidFill>
          <a:latin typeface="+mj-lt"/>
          <a:ea typeface="+mj-ea"/>
          <a:cs typeface="+mj-cs"/>
        </a:defRPr>
      </a:lvl1pPr>
    </p:titleStyle>
    <p:bodyStyle>
      <a:lvl1pPr marL="0" indent="0" algn="l" defTabSz="914400" rtl="0" eaLnBrk="1" latinLnBrk="0" hangingPunct="1">
        <a:spcBef>
          <a:spcPts val="2000"/>
        </a:spcBef>
        <a:buClr>
          <a:schemeClr val="accent1"/>
        </a:buClr>
        <a:buFontTx/>
        <a:buNone/>
        <a:defRPr sz="2400" kern="1200">
          <a:solidFill>
            <a:schemeClr val="tx1">
              <a:lumMod val="65000"/>
              <a:lumOff val="35000"/>
            </a:schemeClr>
          </a:solidFill>
          <a:latin typeface="+mn-lt"/>
          <a:ea typeface="+mn-ea"/>
          <a:cs typeface="+mn-cs"/>
        </a:defRPr>
      </a:lvl1pPr>
      <a:lvl2pPr marL="349250" indent="0" algn="l" defTabSz="914400" rtl="0" eaLnBrk="1" latinLnBrk="0" hangingPunct="1">
        <a:spcBef>
          <a:spcPts val="600"/>
        </a:spcBef>
        <a:buClr>
          <a:schemeClr val="accent1">
            <a:lumMod val="50000"/>
          </a:schemeClr>
        </a:buClr>
        <a:buFontTx/>
        <a:buNone/>
        <a:defRPr sz="2000" kern="1200">
          <a:solidFill>
            <a:schemeClr val="tx1">
              <a:lumMod val="65000"/>
              <a:lumOff val="35000"/>
            </a:schemeClr>
          </a:solidFill>
          <a:latin typeface="+mn-lt"/>
          <a:ea typeface="+mn-ea"/>
          <a:cs typeface="+mn-cs"/>
        </a:defRPr>
      </a:lvl2pPr>
      <a:lvl3pPr marL="685800" indent="0" algn="l" defTabSz="914400" rtl="0" eaLnBrk="1" latinLnBrk="0" hangingPunct="1">
        <a:spcBef>
          <a:spcPts val="600"/>
        </a:spcBef>
        <a:buClr>
          <a:schemeClr val="accent1"/>
        </a:buClr>
        <a:buFontTx/>
        <a:buNone/>
        <a:defRPr sz="2000" kern="1200">
          <a:solidFill>
            <a:schemeClr val="tx1">
              <a:lumMod val="65000"/>
              <a:lumOff val="35000"/>
            </a:schemeClr>
          </a:solidFill>
          <a:latin typeface="+mn-lt"/>
          <a:ea typeface="+mn-ea"/>
          <a:cs typeface="+mn-cs"/>
        </a:defRPr>
      </a:lvl3pPr>
      <a:lvl4pPr marL="1035050" indent="0" algn="l" defTabSz="914400" rtl="0" eaLnBrk="1" latinLnBrk="0" hangingPunct="1">
        <a:spcBef>
          <a:spcPts val="600"/>
        </a:spcBef>
        <a:buClr>
          <a:schemeClr val="accent1">
            <a:lumMod val="50000"/>
          </a:schemeClr>
        </a:buClr>
        <a:buFontTx/>
        <a:buNone/>
        <a:defRPr sz="2000" kern="1200">
          <a:solidFill>
            <a:schemeClr val="tx1">
              <a:lumMod val="65000"/>
              <a:lumOff val="35000"/>
            </a:schemeClr>
          </a:solidFill>
          <a:latin typeface="+mn-lt"/>
          <a:ea typeface="+mn-ea"/>
          <a:cs typeface="+mn-cs"/>
        </a:defRPr>
      </a:lvl4pPr>
      <a:lvl5pPr marL="1371600" indent="0" algn="l" defTabSz="914400" rtl="0" eaLnBrk="1" latinLnBrk="0" hangingPunct="1">
        <a:spcBef>
          <a:spcPts val="600"/>
        </a:spcBef>
        <a:buClr>
          <a:schemeClr val="accent1"/>
        </a:buClr>
        <a:buFontTx/>
        <a:buNone/>
        <a:defRPr sz="20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gif"/><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3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15.S60 visualization in R</a:t>
            </a:r>
            <a:endParaRPr lang="en-US" dirty="0"/>
          </a:p>
        </p:txBody>
      </p:sp>
      <p:sp>
        <p:nvSpPr>
          <p:cNvPr id="3" name="Subtitle 2"/>
          <p:cNvSpPr>
            <a:spLocks noGrp="1"/>
          </p:cNvSpPr>
          <p:nvPr>
            <p:ph type="subTitle" idx="1"/>
          </p:nvPr>
        </p:nvSpPr>
        <p:spPr/>
        <p:txBody>
          <a:bodyPr/>
          <a:lstStyle/>
          <a:p>
            <a:endParaRPr lang="en-US" dirty="0" smtClean="0"/>
          </a:p>
          <a:p>
            <a:r>
              <a:rPr lang="en-US" dirty="0" smtClean="0"/>
              <a:t>Angie King</a:t>
            </a:r>
          </a:p>
          <a:p>
            <a:r>
              <a:rPr lang="en-US" dirty="0" smtClean="0"/>
              <a:t>January 14, 2014</a:t>
            </a:r>
            <a:endParaRPr lang="en-US" dirty="0"/>
          </a:p>
        </p:txBody>
      </p:sp>
    </p:spTree>
    <p:extLst>
      <p:ext uri="{BB962C8B-B14F-4D97-AF65-F5344CB8AC3E}">
        <p14:creationId xmlns:p14="http://schemas.microsoft.com/office/powerpoint/2010/main" val="339267427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2011-12-03-at-12-21-30-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289" y="1753073"/>
            <a:ext cx="8877711" cy="5104927"/>
          </a:xfrm>
          <a:prstGeom prst="rect">
            <a:avLst/>
          </a:prstGeom>
        </p:spPr>
      </p:pic>
      <p:sp>
        <p:nvSpPr>
          <p:cNvPr id="4" name="Title 3"/>
          <p:cNvSpPr>
            <a:spLocks noGrp="1"/>
          </p:cNvSpPr>
          <p:nvPr>
            <p:ph type="title"/>
          </p:nvPr>
        </p:nvSpPr>
        <p:spPr/>
        <p:txBody>
          <a:bodyPr/>
          <a:lstStyle/>
          <a:p>
            <a:r>
              <a:rPr lang="en-US" dirty="0"/>
              <a:t>c</a:t>
            </a:r>
            <a:r>
              <a:rPr lang="en-US" dirty="0" smtClean="0"/>
              <a:t>olor a map according to data</a:t>
            </a:r>
            <a:endParaRPr lang="en-US" dirty="0"/>
          </a:p>
        </p:txBody>
      </p:sp>
      <p:sp>
        <p:nvSpPr>
          <p:cNvPr id="2" name="TextBox 1"/>
          <p:cNvSpPr txBox="1"/>
          <p:nvPr/>
        </p:nvSpPr>
        <p:spPr>
          <a:xfrm>
            <a:off x="777207" y="5933805"/>
            <a:ext cx="3385211" cy="369332"/>
          </a:xfrm>
          <a:prstGeom prst="rect">
            <a:avLst/>
          </a:prstGeom>
          <a:noFill/>
        </p:spPr>
        <p:txBody>
          <a:bodyPr wrap="none" rtlCol="0">
            <a:spAutoFit/>
          </a:bodyPr>
          <a:lstStyle/>
          <a:p>
            <a:r>
              <a:rPr lang="en-US" dirty="0" smtClean="0"/>
              <a:t>US unemployment rate, 2011</a:t>
            </a:r>
            <a:endParaRPr lang="en-US" dirty="0"/>
          </a:p>
        </p:txBody>
      </p:sp>
    </p:spTree>
    <p:extLst>
      <p:ext uri="{BB962C8B-B14F-4D97-AF65-F5344CB8AC3E}">
        <p14:creationId xmlns:p14="http://schemas.microsoft.com/office/powerpoint/2010/main" val="297190242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4_chartchoos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938" y="2038256"/>
            <a:ext cx="8201382" cy="4498699"/>
          </a:xfrm>
          <a:prstGeom prst="rect">
            <a:avLst/>
          </a:prstGeom>
        </p:spPr>
      </p:pic>
      <p:sp>
        <p:nvSpPr>
          <p:cNvPr id="2" name="Title 1"/>
          <p:cNvSpPr>
            <a:spLocks noGrp="1"/>
          </p:cNvSpPr>
          <p:nvPr>
            <p:ph type="title"/>
          </p:nvPr>
        </p:nvSpPr>
        <p:spPr/>
        <p:txBody>
          <a:bodyPr>
            <a:normAutofit/>
          </a:bodyPr>
          <a:lstStyle/>
          <a:p>
            <a:r>
              <a:rPr lang="en-US" dirty="0"/>
              <a:t>c</a:t>
            </a:r>
            <a:r>
              <a:rPr lang="en-US" dirty="0" smtClean="0"/>
              <a:t>hoose the right visualization</a:t>
            </a:r>
            <a:endParaRPr lang="en-US" dirty="0"/>
          </a:p>
        </p:txBody>
      </p:sp>
    </p:spTree>
    <p:extLst>
      <p:ext uri="{BB962C8B-B14F-4D97-AF65-F5344CB8AC3E}">
        <p14:creationId xmlns:p14="http://schemas.microsoft.com/office/powerpoint/2010/main" val="400053219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datasets we’ll explore today</a:t>
            </a:r>
            <a:endParaRPr lang="en-US" dirty="0"/>
          </a:p>
        </p:txBody>
      </p:sp>
      <p:sp>
        <p:nvSpPr>
          <p:cNvPr id="3" name="Content Placeholder 2"/>
          <p:cNvSpPr>
            <a:spLocks noGrp="1"/>
          </p:cNvSpPr>
          <p:nvPr>
            <p:ph idx="1"/>
          </p:nvPr>
        </p:nvSpPr>
        <p:spPr/>
        <p:txBody>
          <a:bodyPr>
            <a:normAutofit/>
          </a:bodyPr>
          <a:lstStyle/>
          <a:p>
            <a:r>
              <a:rPr lang="en-US" dirty="0" err="1"/>
              <a:t>a</a:t>
            </a:r>
            <a:r>
              <a:rPr lang="en-US" dirty="0" err="1" smtClean="0"/>
              <a:t>nscombe’s</a:t>
            </a:r>
            <a:r>
              <a:rPr lang="en-US" dirty="0" smtClean="0"/>
              <a:t> quartet</a:t>
            </a:r>
          </a:p>
          <a:p>
            <a:r>
              <a:rPr lang="en-US" dirty="0" smtClean="0"/>
              <a:t>iris dataset</a:t>
            </a:r>
          </a:p>
          <a:p>
            <a:r>
              <a:rPr lang="en-US" dirty="0" smtClean="0"/>
              <a:t>election polling data</a:t>
            </a:r>
          </a:p>
          <a:p>
            <a:r>
              <a:rPr lang="en-US" dirty="0" err="1"/>
              <a:t>hubway</a:t>
            </a:r>
            <a:r>
              <a:rPr lang="en-US" dirty="0"/>
              <a:t> data </a:t>
            </a:r>
          </a:p>
          <a:p>
            <a:endParaRPr lang="en-US" dirty="0"/>
          </a:p>
          <a:p>
            <a:endParaRPr lang="en-US" dirty="0"/>
          </a:p>
        </p:txBody>
      </p:sp>
    </p:spTree>
    <p:extLst>
      <p:ext uri="{BB962C8B-B14F-4D97-AF65-F5344CB8AC3E}">
        <p14:creationId xmlns:p14="http://schemas.microsoft.com/office/powerpoint/2010/main" val="361820333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h</a:t>
            </a:r>
            <a:r>
              <a:rPr lang="en-US" dirty="0" err="1" smtClean="0"/>
              <a:t>ubwaydatachallenge.org</a:t>
            </a:r>
            <a:endParaRPr lang="en-US" dirty="0"/>
          </a:p>
        </p:txBody>
      </p:sp>
      <p:sp>
        <p:nvSpPr>
          <p:cNvPr id="3" name="Content Placeholder 2"/>
          <p:cNvSpPr>
            <a:spLocks noGrp="1"/>
          </p:cNvSpPr>
          <p:nvPr>
            <p:ph idx="1"/>
          </p:nvPr>
        </p:nvSpPr>
        <p:spPr/>
        <p:txBody>
          <a:bodyPr>
            <a:normAutofit/>
          </a:bodyPr>
          <a:lstStyle/>
          <a:p>
            <a:pPr marL="342900" indent="-342900">
              <a:buFont typeface="Arial"/>
              <a:buChar char="•"/>
            </a:pPr>
            <a:r>
              <a:rPr lang="en-US" dirty="0" smtClean="0"/>
              <a:t>do </a:t>
            </a:r>
            <a:r>
              <a:rPr lang="en-US" dirty="0" err="1"/>
              <a:t>H</a:t>
            </a:r>
            <a:r>
              <a:rPr lang="en-US" dirty="0" err="1" smtClean="0"/>
              <a:t>ubway</a:t>
            </a:r>
            <a:r>
              <a:rPr lang="en-US" dirty="0" smtClean="0"/>
              <a:t> cyclists only ride downhill?</a:t>
            </a:r>
          </a:p>
          <a:p>
            <a:pPr marL="342900" indent="-342900">
              <a:buFont typeface="Arial"/>
              <a:buChar char="•"/>
            </a:pPr>
            <a:r>
              <a:rPr lang="en-US" dirty="0"/>
              <a:t>a</a:t>
            </a:r>
            <a:r>
              <a:rPr lang="en-US" dirty="0" smtClean="0"/>
              <a:t>re all </a:t>
            </a:r>
            <a:r>
              <a:rPr lang="en-US" dirty="0" err="1" smtClean="0"/>
              <a:t>Hubway</a:t>
            </a:r>
            <a:r>
              <a:rPr lang="en-US" dirty="0" smtClean="0"/>
              <a:t> rentals after 2 am only by people under 25?</a:t>
            </a:r>
          </a:p>
          <a:p>
            <a:pPr marL="342900" indent="-342900">
              <a:buFont typeface="Arial"/>
              <a:buChar char="•"/>
            </a:pPr>
            <a:r>
              <a:rPr lang="en-US" dirty="0"/>
              <a:t>h</a:t>
            </a:r>
            <a:r>
              <a:rPr lang="en-US" dirty="0" smtClean="0"/>
              <a:t>ow do weekday and weekend patterns differ</a:t>
            </a:r>
            <a:r>
              <a:rPr lang="en-US" dirty="0" smtClean="0"/>
              <a:t>?</a:t>
            </a:r>
            <a:endParaRPr lang="en-US" dirty="0" smtClean="0"/>
          </a:p>
          <a:p>
            <a:endParaRPr lang="en-US" dirty="0" smtClean="0"/>
          </a:p>
          <a:p>
            <a:pPr algn="ctr"/>
            <a:r>
              <a:rPr lang="en-US" dirty="0" smtClean="0"/>
              <a:t>finish </a:t>
            </a:r>
            <a:r>
              <a:rPr lang="en-US" dirty="0"/>
              <a:t>class with our own version of </a:t>
            </a:r>
            <a:r>
              <a:rPr lang="en-US" dirty="0" smtClean="0"/>
              <a:t>                  </a:t>
            </a:r>
            <a:r>
              <a:rPr lang="en-US" dirty="0" err="1" smtClean="0"/>
              <a:t>hubway</a:t>
            </a:r>
            <a:r>
              <a:rPr lang="en-US" dirty="0" smtClean="0"/>
              <a:t> </a:t>
            </a:r>
            <a:r>
              <a:rPr lang="en-US" dirty="0"/>
              <a:t>visualization </a:t>
            </a:r>
            <a:r>
              <a:rPr lang="en-US" dirty="0" smtClean="0"/>
              <a:t>challenge!</a:t>
            </a:r>
            <a:endParaRPr lang="en-US" dirty="0"/>
          </a:p>
          <a:p>
            <a:endParaRPr lang="en-US" dirty="0" smtClean="0"/>
          </a:p>
        </p:txBody>
      </p:sp>
    </p:spTree>
    <p:extLst>
      <p:ext uri="{BB962C8B-B14F-4D97-AF65-F5344CB8AC3E}">
        <p14:creationId xmlns:p14="http://schemas.microsoft.com/office/powerpoint/2010/main" val="350589885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
            </a:r>
            <a:r>
              <a:rPr lang="en-US" dirty="0" smtClean="0"/>
              <a:t>ection 1 – understand data</a:t>
            </a:r>
            <a:endParaRPr lang="en-US" dirty="0"/>
          </a:p>
        </p:txBody>
      </p:sp>
      <p:sp>
        <p:nvSpPr>
          <p:cNvPr id="3" name="Content Placeholder 2"/>
          <p:cNvSpPr>
            <a:spLocks noGrp="1"/>
          </p:cNvSpPr>
          <p:nvPr>
            <p:ph idx="1"/>
          </p:nvPr>
        </p:nvSpPr>
        <p:spPr>
          <a:xfrm>
            <a:off x="1114424" y="2595562"/>
            <a:ext cx="7610476" cy="3972152"/>
          </a:xfrm>
        </p:spPr>
        <p:txBody>
          <a:bodyPr>
            <a:normAutofit fontScale="92500" lnSpcReduction="20000"/>
          </a:bodyPr>
          <a:lstStyle/>
          <a:p>
            <a:pPr marL="342900" indent="-342900">
              <a:buFont typeface="Arial"/>
              <a:buChar char="•"/>
            </a:pPr>
            <a:r>
              <a:rPr lang="en-US" dirty="0" smtClean="0"/>
              <a:t>scatterplots</a:t>
            </a:r>
          </a:p>
          <a:p>
            <a:pPr marL="342900" indent="-342900">
              <a:buFont typeface="Arial"/>
              <a:buChar char="•"/>
            </a:pPr>
            <a:r>
              <a:rPr lang="en-US" dirty="0" smtClean="0"/>
              <a:t>clusters</a:t>
            </a:r>
            <a:endParaRPr lang="en-US" dirty="0"/>
          </a:p>
          <a:p>
            <a:pPr marL="342900" indent="-342900">
              <a:buFont typeface="Arial"/>
              <a:buChar char="•"/>
            </a:pPr>
            <a:r>
              <a:rPr lang="en-US" dirty="0" smtClean="0"/>
              <a:t>map data</a:t>
            </a:r>
          </a:p>
          <a:p>
            <a:pPr marL="342900" indent="-342900">
              <a:buFont typeface="Arial"/>
              <a:buChar char="•"/>
            </a:pPr>
            <a:r>
              <a:rPr lang="en-US" dirty="0" smtClean="0"/>
              <a:t>histograms</a:t>
            </a:r>
          </a:p>
          <a:p>
            <a:pPr marL="342900" indent="-342900">
              <a:buFont typeface="Arial"/>
              <a:buChar char="•"/>
            </a:pPr>
            <a:r>
              <a:rPr lang="en-US" dirty="0" smtClean="0"/>
              <a:t>heat maps</a:t>
            </a:r>
          </a:p>
          <a:p>
            <a:endParaRPr lang="en-US" dirty="0"/>
          </a:p>
          <a:p>
            <a:pPr>
              <a:lnSpc>
                <a:spcPct val="110000"/>
              </a:lnSpc>
            </a:pPr>
            <a:r>
              <a:rPr lang="en-US" dirty="0" smtClean="0"/>
              <a:t>Others you could investigate: box plots, cluster </a:t>
            </a:r>
            <a:r>
              <a:rPr lang="en-US" dirty="0" err="1" smtClean="0"/>
              <a:t>dendrograms</a:t>
            </a:r>
            <a:r>
              <a:rPr lang="en-US" dirty="0" smtClean="0"/>
              <a:t>, time series data, networks,…</a:t>
            </a:r>
          </a:p>
        </p:txBody>
      </p:sp>
    </p:spTree>
    <p:extLst>
      <p:ext uri="{BB962C8B-B14F-4D97-AF65-F5344CB8AC3E}">
        <p14:creationId xmlns:p14="http://schemas.microsoft.com/office/powerpoint/2010/main" val="429396674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
            </a:r>
            <a:r>
              <a:rPr lang="en-US" dirty="0" smtClean="0"/>
              <a:t>hat is </a:t>
            </a:r>
            <a:r>
              <a:rPr lang="en-US" dirty="0" err="1" smtClean="0"/>
              <a:t>ggplot</a:t>
            </a:r>
            <a:r>
              <a:rPr lang="en-US" dirty="0" smtClean="0"/>
              <a:t>?</a:t>
            </a:r>
            <a:endParaRPr lang="en-US" dirty="0"/>
          </a:p>
        </p:txBody>
      </p:sp>
      <p:sp>
        <p:nvSpPr>
          <p:cNvPr id="3" name="Content Placeholder 2"/>
          <p:cNvSpPr>
            <a:spLocks noGrp="1"/>
          </p:cNvSpPr>
          <p:nvPr>
            <p:ph idx="1"/>
          </p:nvPr>
        </p:nvSpPr>
        <p:spPr>
          <a:xfrm>
            <a:off x="1114424" y="2595562"/>
            <a:ext cx="7610476" cy="3869063"/>
          </a:xfrm>
        </p:spPr>
        <p:txBody>
          <a:bodyPr>
            <a:normAutofit fontScale="92500"/>
          </a:bodyPr>
          <a:lstStyle/>
          <a:p>
            <a:r>
              <a:rPr lang="en-US" dirty="0"/>
              <a:t>“ggplot2 is a plotting system for R, based on the grammar of graphics, which tries to take the good parts of base and lattice graphics and none of the bad parts. It takes care of many of the fiddly details that make plotting a hassle (like drawing legends) as well as providing a powerful model of graphics that makes it easy to produce complex multi-layered graphics.</a:t>
            </a:r>
            <a:r>
              <a:rPr lang="en-US" dirty="0" smtClean="0"/>
              <a:t>”</a:t>
            </a:r>
          </a:p>
          <a:p>
            <a:endParaRPr lang="en-US" dirty="0" smtClean="0"/>
          </a:p>
          <a:p>
            <a:pPr marL="685800" lvl="2" indent="0">
              <a:buNone/>
            </a:pPr>
            <a:r>
              <a:rPr lang="en-US" dirty="0"/>
              <a:t> </a:t>
            </a:r>
            <a:r>
              <a:rPr lang="en-US" dirty="0" smtClean="0"/>
              <a:t>                    -Hadley </a:t>
            </a:r>
            <a:r>
              <a:rPr lang="en-US" dirty="0"/>
              <a:t>W</a:t>
            </a:r>
            <a:r>
              <a:rPr lang="en-US" dirty="0" smtClean="0"/>
              <a:t>ickham, creator, www.ggplot2.org</a:t>
            </a:r>
            <a:endParaRPr lang="en-US" dirty="0"/>
          </a:p>
        </p:txBody>
      </p:sp>
    </p:spTree>
    <p:extLst>
      <p:ext uri="{BB962C8B-B14F-4D97-AF65-F5344CB8AC3E}">
        <p14:creationId xmlns:p14="http://schemas.microsoft.com/office/powerpoint/2010/main" val="193646445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a:t>
            </a:r>
            <a:r>
              <a:rPr lang="en-US" dirty="0" smtClean="0"/>
              <a:t>hat is a data visualization?</a:t>
            </a:r>
            <a:endParaRPr lang="en-US" dirty="0"/>
          </a:p>
        </p:txBody>
      </p:sp>
      <p:sp>
        <p:nvSpPr>
          <p:cNvPr id="3" name="Content Placeholder 2"/>
          <p:cNvSpPr>
            <a:spLocks noGrp="1"/>
          </p:cNvSpPr>
          <p:nvPr>
            <p:ph idx="1"/>
          </p:nvPr>
        </p:nvSpPr>
        <p:spPr/>
        <p:txBody>
          <a:bodyPr>
            <a:normAutofit/>
          </a:bodyPr>
          <a:lstStyle/>
          <a:p>
            <a:r>
              <a:rPr lang="en-US" dirty="0" smtClean="0"/>
              <a:t>A mapping of data properties to visual </a:t>
            </a:r>
            <a:r>
              <a:rPr lang="en-US" dirty="0" smtClean="0"/>
              <a:t>properties</a:t>
            </a:r>
          </a:p>
          <a:p>
            <a:endParaRPr lang="en-US" dirty="0" smtClean="0"/>
          </a:p>
          <a:p>
            <a:r>
              <a:rPr lang="en-US" dirty="0" smtClean="0"/>
              <a:t>Data properties are usually numerical or categorical</a:t>
            </a:r>
          </a:p>
          <a:p>
            <a:endParaRPr lang="en-US" dirty="0" smtClean="0"/>
          </a:p>
          <a:p>
            <a:r>
              <a:rPr lang="en-US" dirty="0" smtClean="0"/>
              <a:t>Visual </a:t>
            </a:r>
            <a:r>
              <a:rPr lang="en-US" dirty="0" smtClean="0"/>
              <a:t>properties can be (</a:t>
            </a:r>
            <a:r>
              <a:rPr lang="en-US" dirty="0" err="1" smtClean="0"/>
              <a:t>x,y</a:t>
            </a:r>
            <a:r>
              <a:rPr lang="en-US" dirty="0" smtClean="0"/>
              <a:t>) coordinates, colors, sizes, shapes, heights, </a:t>
            </a:r>
            <a:r>
              <a:rPr lang="en-US" dirty="0" err="1" smtClean="0"/>
              <a:t>etc</a:t>
            </a:r>
            <a:endParaRPr lang="en-US" dirty="0" smtClean="0"/>
          </a:p>
        </p:txBody>
      </p:sp>
    </p:spTree>
    <p:extLst>
      <p:ext uri="{BB962C8B-B14F-4D97-AF65-F5344CB8AC3E}">
        <p14:creationId xmlns:p14="http://schemas.microsoft.com/office/powerpoint/2010/main" val="389331413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a:t>
            </a:r>
            <a:r>
              <a:rPr lang="en-US" dirty="0" smtClean="0"/>
              <a:t>xample: motor trends</a:t>
            </a:r>
            <a:endParaRPr lang="en-US" dirty="0"/>
          </a:p>
        </p:txBody>
      </p:sp>
      <p:sp>
        <p:nvSpPr>
          <p:cNvPr id="6" name="Content Placeholder 5"/>
          <p:cNvSpPr>
            <a:spLocks noGrp="1"/>
          </p:cNvSpPr>
          <p:nvPr>
            <p:ph idx="1"/>
          </p:nvPr>
        </p:nvSpPr>
        <p:spPr>
          <a:xfrm>
            <a:off x="265387" y="2595562"/>
            <a:ext cx="3123038" cy="3670767"/>
          </a:xfrm>
        </p:spPr>
        <p:txBody>
          <a:bodyPr>
            <a:normAutofit fontScale="92500" lnSpcReduction="20000"/>
          </a:bodyPr>
          <a:lstStyle/>
          <a:p>
            <a:r>
              <a:rPr lang="en-US" dirty="0" err="1"/>
              <a:t>m</a:t>
            </a:r>
            <a:r>
              <a:rPr lang="en-US" dirty="0" err="1" smtClean="0"/>
              <a:t>tcars</a:t>
            </a:r>
            <a:r>
              <a:rPr lang="en-US" dirty="0" smtClean="0"/>
              <a:t>:</a:t>
            </a:r>
          </a:p>
          <a:p>
            <a:r>
              <a:rPr lang="en-US" dirty="0"/>
              <a:t>m</a:t>
            </a:r>
            <a:r>
              <a:rPr lang="en-US" dirty="0" smtClean="0"/>
              <a:t>pg </a:t>
            </a:r>
            <a:r>
              <a:rPr lang="en-US" dirty="0">
                <a:latin typeface="Wingdings"/>
                <a:ea typeface="Wingdings"/>
                <a:cs typeface="Wingdings"/>
                <a:sym typeface="Wingdings"/>
              </a:rPr>
              <a:t></a:t>
            </a:r>
            <a:r>
              <a:rPr lang="en-US" dirty="0" smtClean="0"/>
              <a:t> y-axis</a:t>
            </a:r>
          </a:p>
          <a:p>
            <a:r>
              <a:rPr lang="en-US" dirty="0" err="1"/>
              <a:t>w</a:t>
            </a:r>
            <a:r>
              <a:rPr lang="en-US" dirty="0" err="1" smtClean="0"/>
              <a:t>t</a:t>
            </a:r>
            <a:r>
              <a:rPr lang="en-US" dirty="0" smtClean="0"/>
              <a:t>     </a:t>
            </a:r>
            <a:r>
              <a:rPr lang="en-US" dirty="0" smtClean="0">
                <a:latin typeface="Wingdings"/>
                <a:ea typeface="Wingdings"/>
                <a:cs typeface="Wingdings"/>
                <a:sym typeface="Wingdings"/>
              </a:rPr>
              <a:t></a:t>
            </a:r>
            <a:r>
              <a:rPr lang="en-US" dirty="0" smtClean="0"/>
              <a:t> x-axis</a:t>
            </a:r>
          </a:p>
          <a:p>
            <a:r>
              <a:rPr lang="en-US" dirty="0" smtClean="0"/>
              <a:t>carb </a:t>
            </a:r>
            <a:r>
              <a:rPr lang="en-US" dirty="0" smtClean="0">
                <a:latin typeface="Wingdings"/>
                <a:ea typeface="Wingdings"/>
                <a:cs typeface="Wingdings"/>
                <a:sym typeface="Wingdings"/>
              </a:rPr>
              <a:t></a:t>
            </a:r>
            <a:r>
              <a:rPr lang="en-US" dirty="0" smtClean="0"/>
              <a:t> color</a:t>
            </a:r>
          </a:p>
          <a:p>
            <a:r>
              <a:rPr lang="en-US" dirty="0" err="1"/>
              <a:t>c</a:t>
            </a:r>
            <a:r>
              <a:rPr lang="en-US" dirty="0" err="1" smtClean="0"/>
              <a:t>yl</a:t>
            </a:r>
            <a:r>
              <a:rPr lang="en-US" dirty="0" smtClean="0"/>
              <a:t>    </a:t>
            </a:r>
            <a:r>
              <a:rPr lang="en-US" dirty="0" smtClean="0">
                <a:latin typeface="Wingdings"/>
                <a:ea typeface="Wingdings"/>
                <a:cs typeface="Wingdings"/>
                <a:sym typeface="Wingdings"/>
              </a:rPr>
              <a:t></a:t>
            </a:r>
            <a:r>
              <a:rPr lang="en-US" dirty="0" smtClean="0">
                <a:sym typeface="Wingdings"/>
              </a:rPr>
              <a:t> </a:t>
            </a:r>
            <a:r>
              <a:rPr lang="en-US" dirty="0" smtClean="0"/>
              <a:t>size</a:t>
            </a:r>
          </a:p>
          <a:p>
            <a:r>
              <a:rPr lang="en-US" dirty="0" smtClean="0"/>
              <a:t>Regression equation</a:t>
            </a:r>
          </a:p>
          <a:p>
            <a:r>
              <a:rPr lang="en-US" dirty="0" smtClean="0">
                <a:sym typeface="Wingdings"/>
              </a:rPr>
              <a:t>         </a:t>
            </a:r>
            <a:r>
              <a:rPr lang="en-US" dirty="0" smtClean="0">
                <a:latin typeface="Wingdings"/>
                <a:ea typeface="Wingdings"/>
                <a:cs typeface="Wingdings"/>
                <a:sym typeface="Wingdings"/>
              </a:rPr>
              <a:t></a:t>
            </a:r>
            <a:r>
              <a:rPr lang="en-US" dirty="0" smtClean="0"/>
              <a:t> purple line</a:t>
            </a:r>
            <a:endParaRPr lang="en-US" dirty="0"/>
          </a:p>
        </p:txBody>
      </p:sp>
      <p:pic>
        <p:nvPicPr>
          <p:cNvPr id="7" name="Picture 6"/>
          <p:cNvPicPr>
            <a:picLocks noChangeAspect="1"/>
          </p:cNvPicPr>
          <p:nvPr/>
        </p:nvPicPr>
        <p:blipFill>
          <a:blip r:embed="rId2"/>
          <a:stretch>
            <a:fillRect/>
          </a:stretch>
        </p:blipFill>
        <p:spPr>
          <a:xfrm>
            <a:off x="3388425" y="2038256"/>
            <a:ext cx="5866596" cy="4653863"/>
          </a:xfrm>
          <a:prstGeom prst="rect">
            <a:avLst/>
          </a:prstGeom>
        </p:spPr>
      </p:pic>
    </p:spTree>
    <p:extLst>
      <p:ext uri="{BB962C8B-B14F-4D97-AF65-F5344CB8AC3E}">
        <p14:creationId xmlns:p14="http://schemas.microsoft.com/office/powerpoint/2010/main" val="292776979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a:t>
            </a:r>
            <a:r>
              <a:rPr lang="en-US" dirty="0" smtClean="0"/>
              <a:t>raphics in base R </a:t>
            </a:r>
            <a:r>
              <a:rPr lang="en-US" dirty="0" err="1" smtClean="0"/>
              <a:t>vs</a:t>
            </a:r>
            <a:r>
              <a:rPr lang="en-US" dirty="0" smtClean="0"/>
              <a:t> </a:t>
            </a:r>
            <a:r>
              <a:rPr lang="en-US" dirty="0" err="1" smtClean="0"/>
              <a:t>ggplot</a:t>
            </a:r>
            <a:endParaRPr lang="en-US" dirty="0"/>
          </a:p>
        </p:txBody>
      </p:sp>
      <p:sp>
        <p:nvSpPr>
          <p:cNvPr id="4" name="Content Placeholder 3"/>
          <p:cNvSpPr>
            <a:spLocks noGrp="1"/>
          </p:cNvSpPr>
          <p:nvPr>
            <p:ph idx="1"/>
          </p:nvPr>
        </p:nvSpPr>
        <p:spPr/>
        <p:txBody>
          <a:bodyPr/>
          <a:lstStyle/>
          <a:p>
            <a:r>
              <a:rPr lang="en-US" dirty="0"/>
              <a:t>In base R, each mapping of data properties to visual properties is its own special </a:t>
            </a:r>
            <a:r>
              <a:rPr lang="en-US" dirty="0" smtClean="0"/>
              <a:t>case</a:t>
            </a:r>
            <a:endParaRPr lang="en-US" dirty="0"/>
          </a:p>
          <a:p>
            <a:pPr lvl="1"/>
            <a:r>
              <a:rPr lang="en-US" dirty="0" smtClean="0"/>
              <a:t>Graphics composed of simple elements like points, lines</a:t>
            </a:r>
          </a:p>
          <a:p>
            <a:pPr lvl="1"/>
            <a:r>
              <a:rPr lang="en-US" dirty="0" smtClean="0"/>
              <a:t>Difficult </a:t>
            </a:r>
            <a:r>
              <a:rPr lang="en-US" dirty="0"/>
              <a:t>to add elements to </a:t>
            </a:r>
            <a:r>
              <a:rPr lang="en-US" dirty="0" smtClean="0"/>
              <a:t>existing plots</a:t>
            </a:r>
            <a:endParaRPr lang="en-US" dirty="0"/>
          </a:p>
          <a:p>
            <a:r>
              <a:rPr lang="en-US" dirty="0"/>
              <a:t>In </a:t>
            </a:r>
            <a:r>
              <a:rPr lang="en-US" dirty="0" err="1" smtClean="0"/>
              <a:t>ggplot</a:t>
            </a:r>
            <a:r>
              <a:rPr lang="en-US" dirty="0" smtClean="0"/>
              <a:t>, the mapping of data properties to visual properties is done by adding layers to the plot, starting with the raw data</a:t>
            </a:r>
            <a:endParaRPr lang="en-US" dirty="0"/>
          </a:p>
          <a:p>
            <a:endParaRPr lang="en-US" dirty="0"/>
          </a:p>
        </p:txBody>
      </p:sp>
    </p:spTree>
    <p:extLst>
      <p:ext uri="{BB962C8B-B14F-4D97-AF65-F5344CB8AC3E}">
        <p14:creationId xmlns:p14="http://schemas.microsoft.com/office/powerpoint/2010/main" val="423614786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t>
            </a:r>
            <a:r>
              <a:rPr lang="en-US" dirty="0" smtClean="0"/>
              <a:t>rammar of graphics</a:t>
            </a:r>
            <a:endParaRPr lang="en-US" dirty="0"/>
          </a:p>
        </p:txBody>
      </p:sp>
      <p:sp>
        <p:nvSpPr>
          <p:cNvPr id="3" name="Content Placeholder 2"/>
          <p:cNvSpPr>
            <a:spLocks noGrp="1"/>
          </p:cNvSpPr>
          <p:nvPr>
            <p:ph idx="1"/>
          </p:nvPr>
        </p:nvSpPr>
        <p:spPr>
          <a:xfrm>
            <a:off x="1114423" y="2595562"/>
            <a:ext cx="7799389" cy="4262438"/>
          </a:xfrm>
        </p:spPr>
        <p:txBody>
          <a:bodyPr/>
          <a:lstStyle/>
          <a:p>
            <a:pPr marL="0" indent="0">
              <a:buNone/>
            </a:pPr>
            <a:r>
              <a:rPr lang="en-US" dirty="0" err="1"/>
              <a:t>g</a:t>
            </a:r>
            <a:r>
              <a:rPr lang="en-US" dirty="0" err="1" smtClean="0"/>
              <a:t>gplot</a:t>
            </a:r>
            <a:r>
              <a:rPr lang="en-US" dirty="0" smtClean="0"/>
              <a:t> graphics consist of at least 3 elements:</a:t>
            </a:r>
          </a:p>
          <a:p>
            <a:pPr marL="806450" lvl="1" indent="-457200">
              <a:buFont typeface="+mj-lt"/>
              <a:buAutoNum type="arabicPeriod"/>
            </a:pPr>
            <a:r>
              <a:rPr lang="en-US" dirty="0" smtClean="0"/>
              <a:t>Data, in a data frame</a:t>
            </a:r>
          </a:p>
          <a:p>
            <a:pPr marL="806450" lvl="1" indent="-457200">
              <a:buFont typeface="+mj-lt"/>
              <a:buAutoNum type="arabicPeriod"/>
            </a:pPr>
            <a:endParaRPr lang="en-US" dirty="0" smtClean="0"/>
          </a:p>
          <a:p>
            <a:pPr marL="806450" lvl="1" indent="-457200">
              <a:buFont typeface="+mj-lt"/>
              <a:buAutoNum type="arabicPeriod"/>
            </a:pPr>
            <a:r>
              <a:rPr lang="en-US" dirty="0" smtClean="0"/>
              <a:t>Aesthetic mapping (</a:t>
            </a:r>
            <a:r>
              <a:rPr lang="en-US" dirty="0" err="1" smtClean="0"/>
              <a:t>aes</a:t>
            </a:r>
            <a:r>
              <a:rPr lang="en-US" dirty="0" smtClean="0"/>
              <a:t>) describing how variables in the data frame are mapped to graphical attributes</a:t>
            </a:r>
          </a:p>
          <a:p>
            <a:pPr lvl="2"/>
            <a:r>
              <a:rPr lang="en-US" dirty="0" smtClean="0"/>
              <a:t> </a:t>
            </a:r>
            <a:r>
              <a:rPr lang="en-US" dirty="0"/>
              <a:t>	 </a:t>
            </a:r>
            <a:r>
              <a:rPr lang="en-US" dirty="0" smtClean="0"/>
              <a:t>    color</a:t>
            </a:r>
            <a:r>
              <a:rPr lang="en-US" dirty="0"/>
              <a:t>, shape, scale, </a:t>
            </a:r>
            <a:r>
              <a:rPr lang="en-US" dirty="0" smtClean="0"/>
              <a:t>x-y axes, subset groupings…</a:t>
            </a:r>
          </a:p>
          <a:p>
            <a:pPr lvl="2"/>
            <a:endParaRPr lang="en-US" dirty="0"/>
          </a:p>
          <a:p>
            <a:pPr marL="806450" lvl="1" indent="-457200">
              <a:buFont typeface="+mj-lt"/>
              <a:buAutoNum type="arabicPeriod"/>
            </a:pPr>
            <a:r>
              <a:rPr lang="en-US" dirty="0" smtClean="0"/>
              <a:t>Geometric objects </a:t>
            </a:r>
            <a:r>
              <a:rPr lang="en-US" dirty="0"/>
              <a:t>(</a:t>
            </a:r>
            <a:r>
              <a:rPr lang="en-US" dirty="0" err="1"/>
              <a:t>geoms</a:t>
            </a:r>
            <a:r>
              <a:rPr lang="en-US" dirty="0"/>
              <a:t>) </a:t>
            </a:r>
            <a:r>
              <a:rPr lang="en-US" dirty="0" smtClean="0"/>
              <a:t>determine how values are rendered graphically </a:t>
            </a:r>
          </a:p>
          <a:p>
            <a:pPr lvl="2"/>
            <a:r>
              <a:rPr lang="en-US" dirty="0"/>
              <a:t>	</a:t>
            </a:r>
            <a:r>
              <a:rPr lang="en-US" dirty="0"/>
              <a:t> </a:t>
            </a:r>
            <a:r>
              <a:rPr lang="en-US" dirty="0" smtClean="0"/>
              <a:t>    </a:t>
            </a:r>
            <a:r>
              <a:rPr lang="en-US" dirty="0" smtClean="0"/>
              <a:t>points</a:t>
            </a:r>
            <a:r>
              <a:rPr lang="en-US" dirty="0"/>
              <a:t>, lines, </a:t>
            </a:r>
            <a:r>
              <a:rPr lang="en-US" dirty="0" smtClean="0"/>
              <a:t>boxplots, bars, polygons</a:t>
            </a:r>
            <a:r>
              <a:rPr lang="en-US" dirty="0"/>
              <a:t>, </a:t>
            </a:r>
            <a:r>
              <a:rPr lang="en-US" dirty="0" smtClean="0"/>
              <a:t>…</a:t>
            </a:r>
            <a:endParaRPr lang="en-US" dirty="0"/>
          </a:p>
        </p:txBody>
      </p:sp>
    </p:spTree>
    <p:extLst>
      <p:ext uri="{BB962C8B-B14F-4D97-AF65-F5344CB8AC3E}">
        <p14:creationId xmlns:p14="http://schemas.microsoft.com/office/powerpoint/2010/main" val="229978470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
            </a:r>
            <a:r>
              <a:rPr lang="en-US" dirty="0" smtClean="0"/>
              <a:t>hy visualization?</a:t>
            </a:r>
            <a:endParaRPr lang="en-US" dirty="0"/>
          </a:p>
        </p:txBody>
      </p:sp>
      <p:sp>
        <p:nvSpPr>
          <p:cNvPr id="3" name="Content Placeholder 2"/>
          <p:cNvSpPr>
            <a:spLocks noGrp="1"/>
          </p:cNvSpPr>
          <p:nvPr>
            <p:ph idx="1"/>
          </p:nvPr>
        </p:nvSpPr>
        <p:spPr/>
        <p:txBody>
          <a:bodyPr/>
          <a:lstStyle/>
          <a:p>
            <a:r>
              <a:rPr lang="en-US" dirty="0" smtClean="0"/>
              <a:t>"the </a:t>
            </a:r>
            <a:r>
              <a:rPr lang="en-US" dirty="0" smtClean="0"/>
              <a:t>picture-examining </a:t>
            </a:r>
            <a:r>
              <a:rPr lang="en-US" dirty="0" smtClean="0"/>
              <a:t>eye is the best finder we have of the wholly unanticipated”</a:t>
            </a:r>
          </a:p>
          <a:p>
            <a:r>
              <a:rPr lang="en-US" dirty="0"/>
              <a:t>	</a:t>
            </a:r>
            <a:r>
              <a:rPr lang="en-US" dirty="0" smtClean="0"/>
              <a:t>		-John </a:t>
            </a:r>
            <a:r>
              <a:rPr lang="en-US" dirty="0" err="1" smtClean="0"/>
              <a:t>Tukey</a:t>
            </a:r>
            <a:endParaRPr lang="en-US" dirty="0" smtClean="0"/>
          </a:p>
          <a:p>
            <a:endParaRPr lang="en-US" dirty="0" smtClean="0"/>
          </a:p>
          <a:p>
            <a:r>
              <a:rPr lang="en-US" dirty="0" smtClean="0"/>
              <a:t>see relationships, structures, distributions, outliers, patterns, behaviors, dependencies, outcomes</a:t>
            </a:r>
            <a:endParaRPr lang="en-US" dirty="0"/>
          </a:p>
        </p:txBody>
      </p:sp>
    </p:spTree>
    <p:extLst>
      <p:ext uri="{BB962C8B-B14F-4D97-AF65-F5344CB8AC3E}">
        <p14:creationId xmlns:p14="http://schemas.microsoft.com/office/powerpoint/2010/main" val="38094641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a:t>
            </a:r>
            <a:r>
              <a:rPr lang="en-US" dirty="0" smtClean="0"/>
              <a:t>xample: motor trends</a:t>
            </a:r>
            <a:endParaRPr lang="en-US" dirty="0"/>
          </a:p>
        </p:txBody>
      </p:sp>
      <p:sp>
        <p:nvSpPr>
          <p:cNvPr id="6" name="Content Placeholder 5"/>
          <p:cNvSpPr>
            <a:spLocks noGrp="1"/>
          </p:cNvSpPr>
          <p:nvPr>
            <p:ph idx="1"/>
          </p:nvPr>
        </p:nvSpPr>
        <p:spPr>
          <a:xfrm>
            <a:off x="265387" y="2595562"/>
            <a:ext cx="3123038" cy="3670767"/>
          </a:xfrm>
        </p:spPr>
        <p:txBody>
          <a:bodyPr>
            <a:normAutofit fontScale="92500" lnSpcReduction="20000"/>
          </a:bodyPr>
          <a:lstStyle/>
          <a:p>
            <a:r>
              <a:rPr lang="en-US" dirty="0" err="1"/>
              <a:t>m</a:t>
            </a:r>
            <a:r>
              <a:rPr lang="en-US" dirty="0" err="1" smtClean="0"/>
              <a:t>tcars</a:t>
            </a:r>
            <a:r>
              <a:rPr lang="en-US" dirty="0" smtClean="0"/>
              <a:t>:</a:t>
            </a:r>
          </a:p>
          <a:p>
            <a:r>
              <a:rPr lang="en-US" dirty="0"/>
              <a:t>m</a:t>
            </a:r>
            <a:r>
              <a:rPr lang="en-US" dirty="0" smtClean="0"/>
              <a:t>pg </a:t>
            </a:r>
            <a:r>
              <a:rPr lang="en-US" dirty="0">
                <a:latin typeface="Wingdings"/>
                <a:ea typeface="Wingdings"/>
                <a:cs typeface="Wingdings"/>
                <a:sym typeface="Wingdings"/>
              </a:rPr>
              <a:t></a:t>
            </a:r>
            <a:r>
              <a:rPr lang="en-US" dirty="0" smtClean="0"/>
              <a:t> y-axis</a:t>
            </a:r>
          </a:p>
          <a:p>
            <a:r>
              <a:rPr lang="en-US" dirty="0" err="1"/>
              <a:t>w</a:t>
            </a:r>
            <a:r>
              <a:rPr lang="en-US" dirty="0" err="1" smtClean="0"/>
              <a:t>t</a:t>
            </a:r>
            <a:r>
              <a:rPr lang="en-US" dirty="0" smtClean="0"/>
              <a:t>     </a:t>
            </a:r>
            <a:r>
              <a:rPr lang="en-US" dirty="0" smtClean="0">
                <a:latin typeface="Wingdings"/>
                <a:ea typeface="Wingdings"/>
                <a:cs typeface="Wingdings"/>
                <a:sym typeface="Wingdings"/>
              </a:rPr>
              <a:t></a:t>
            </a:r>
            <a:r>
              <a:rPr lang="en-US" dirty="0" smtClean="0"/>
              <a:t> x-axis</a:t>
            </a:r>
          </a:p>
          <a:p>
            <a:r>
              <a:rPr lang="en-US" dirty="0" smtClean="0"/>
              <a:t>carb </a:t>
            </a:r>
            <a:r>
              <a:rPr lang="en-US" dirty="0" smtClean="0">
                <a:latin typeface="Wingdings"/>
                <a:ea typeface="Wingdings"/>
                <a:cs typeface="Wingdings"/>
                <a:sym typeface="Wingdings"/>
              </a:rPr>
              <a:t></a:t>
            </a:r>
            <a:r>
              <a:rPr lang="en-US" dirty="0" smtClean="0"/>
              <a:t> color</a:t>
            </a:r>
          </a:p>
          <a:p>
            <a:r>
              <a:rPr lang="en-US" dirty="0" err="1"/>
              <a:t>c</a:t>
            </a:r>
            <a:r>
              <a:rPr lang="en-US" dirty="0" err="1" smtClean="0"/>
              <a:t>yl</a:t>
            </a:r>
            <a:r>
              <a:rPr lang="en-US" dirty="0" smtClean="0"/>
              <a:t>    </a:t>
            </a:r>
            <a:r>
              <a:rPr lang="en-US" dirty="0" smtClean="0">
                <a:latin typeface="Wingdings"/>
                <a:ea typeface="Wingdings"/>
                <a:cs typeface="Wingdings"/>
                <a:sym typeface="Wingdings"/>
              </a:rPr>
              <a:t></a:t>
            </a:r>
            <a:r>
              <a:rPr lang="en-US" dirty="0" smtClean="0">
                <a:sym typeface="Wingdings"/>
              </a:rPr>
              <a:t> </a:t>
            </a:r>
            <a:r>
              <a:rPr lang="en-US" dirty="0" smtClean="0"/>
              <a:t>size</a:t>
            </a:r>
          </a:p>
          <a:p>
            <a:r>
              <a:rPr lang="en-US" dirty="0" smtClean="0"/>
              <a:t>Regression equation</a:t>
            </a:r>
          </a:p>
          <a:p>
            <a:r>
              <a:rPr lang="en-US" dirty="0" smtClean="0">
                <a:sym typeface="Wingdings"/>
              </a:rPr>
              <a:t>         </a:t>
            </a:r>
            <a:r>
              <a:rPr lang="en-US" dirty="0" smtClean="0">
                <a:latin typeface="Wingdings"/>
                <a:ea typeface="Wingdings"/>
                <a:cs typeface="Wingdings"/>
                <a:sym typeface="Wingdings"/>
              </a:rPr>
              <a:t></a:t>
            </a:r>
            <a:r>
              <a:rPr lang="en-US" dirty="0" smtClean="0"/>
              <a:t> purple line</a:t>
            </a:r>
            <a:endParaRPr lang="en-US" dirty="0"/>
          </a:p>
        </p:txBody>
      </p:sp>
      <p:pic>
        <p:nvPicPr>
          <p:cNvPr id="7" name="Picture 6"/>
          <p:cNvPicPr>
            <a:picLocks noChangeAspect="1"/>
          </p:cNvPicPr>
          <p:nvPr/>
        </p:nvPicPr>
        <p:blipFill>
          <a:blip r:embed="rId2"/>
          <a:stretch>
            <a:fillRect/>
          </a:stretch>
        </p:blipFill>
        <p:spPr>
          <a:xfrm>
            <a:off x="3388425" y="2038256"/>
            <a:ext cx="5866596" cy="4653863"/>
          </a:xfrm>
          <a:prstGeom prst="rect">
            <a:avLst/>
          </a:prstGeom>
        </p:spPr>
      </p:pic>
    </p:spTree>
    <p:extLst>
      <p:ext uri="{BB962C8B-B14F-4D97-AF65-F5344CB8AC3E}">
        <p14:creationId xmlns:p14="http://schemas.microsoft.com/office/powerpoint/2010/main" val="18462641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a:t>
            </a:r>
            <a:r>
              <a:rPr lang="en-US" dirty="0" smtClean="0"/>
              <a:t>ther potential layers</a:t>
            </a:r>
            <a:endParaRPr lang="en-US" dirty="0"/>
          </a:p>
        </p:txBody>
      </p:sp>
      <p:sp>
        <p:nvSpPr>
          <p:cNvPr id="3" name="Content Placeholder 2"/>
          <p:cNvSpPr>
            <a:spLocks noGrp="1"/>
          </p:cNvSpPr>
          <p:nvPr>
            <p:ph idx="1"/>
          </p:nvPr>
        </p:nvSpPr>
        <p:spPr>
          <a:xfrm>
            <a:off x="1114424" y="2595562"/>
            <a:ext cx="7610476" cy="4075766"/>
          </a:xfrm>
        </p:spPr>
        <p:txBody>
          <a:bodyPr>
            <a:normAutofit/>
          </a:bodyPr>
          <a:lstStyle/>
          <a:p>
            <a:pPr marL="806450" lvl="1" indent="-457200">
              <a:buFont typeface="+mj-lt"/>
              <a:buAutoNum type="arabicPeriod"/>
            </a:pPr>
            <a:r>
              <a:rPr lang="en-US" dirty="0" smtClean="0"/>
              <a:t>Statistical Transformations </a:t>
            </a:r>
            <a:r>
              <a:rPr lang="en-US" dirty="0"/>
              <a:t>(stat) </a:t>
            </a:r>
            <a:endParaRPr lang="en-US" dirty="0" smtClean="0"/>
          </a:p>
          <a:p>
            <a:pPr lvl="2"/>
            <a:r>
              <a:rPr lang="en-US" dirty="0" smtClean="0"/>
              <a:t>(</a:t>
            </a:r>
            <a:r>
              <a:rPr lang="en-US" dirty="0"/>
              <a:t>smoothing, binning in a histogram, </a:t>
            </a:r>
            <a:r>
              <a:rPr lang="en-US" dirty="0" smtClean="0"/>
              <a:t>regression lines,.</a:t>
            </a:r>
            <a:r>
              <a:rPr lang="en-US" dirty="0"/>
              <a:t>..</a:t>
            </a:r>
            <a:r>
              <a:rPr lang="en-US" dirty="0" smtClean="0"/>
              <a:t>)</a:t>
            </a:r>
          </a:p>
          <a:p>
            <a:pPr marL="806450" lvl="1" indent="-457200">
              <a:buFont typeface="+mj-lt"/>
              <a:buAutoNum type="arabicPeriod"/>
            </a:pPr>
            <a:endParaRPr lang="en-US" dirty="0" smtClean="0"/>
          </a:p>
          <a:p>
            <a:pPr marL="806450" lvl="1" indent="-457200">
              <a:buFont typeface="+mj-lt"/>
              <a:buAutoNum type="arabicPeriod"/>
            </a:pPr>
            <a:r>
              <a:rPr lang="en-US" dirty="0" smtClean="0"/>
              <a:t>Facets to create lattices of plots </a:t>
            </a:r>
            <a:endParaRPr lang="en-US" dirty="0" smtClean="0"/>
          </a:p>
          <a:p>
            <a:pPr lvl="2"/>
            <a:r>
              <a:rPr lang="en-US" dirty="0" smtClean="0"/>
              <a:t>(</a:t>
            </a:r>
            <a:r>
              <a:rPr lang="en-US" dirty="0" smtClean="0"/>
              <a:t>ex:</a:t>
            </a:r>
            <a:r>
              <a:rPr lang="en-US" dirty="0" smtClean="0"/>
              <a:t> plot each patient individually)</a:t>
            </a:r>
          </a:p>
          <a:p>
            <a:pPr marL="806450" lvl="1" indent="-457200">
              <a:buFont typeface="+mj-lt"/>
              <a:buAutoNum type="arabicPeriod"/>
            </a:pPr>
            <a:endParaRPr lang="en-US" dirty="0" smtClean="0"/>
          </a:p>
          <a:p>
            <a:pPr marL="806450" lvl="1" indent="-457200">
              <a:buFont typeface="+mj-lt"/>
              <a:buAutoNum type="arabicPeriod"/>
            </a:pPr>
            <a:r>
              <a:rPr lang="en-US" dirty="0" smtClean="0"/>
              <a:t>A coordinate system (</a:t>
            </a:r>
            <a:r>
              <a:rPr lang="en-US" dirty="0" err="1" smtClean="0"/>
              <a:t>cartesian</a:t>
            </a:r>
            <a:r>
              <a:rPr lang="en-US" dirty="0" smtClean="0"/>
              <a:t> coordinates, log coordinates, polar coordinates, map projections, …)</a:t>
            </a:r>
          </a:p>
          <a:p>
            <a:pPr marL="806450" lvl="1" indent="-457200">
              <a:buFont typeface="+mj-lt"/>
              <a:buAutoNum type="arabicPeriod"/>
            </a:pPr>
            <a:endParaRPr lang="en-US" dirty="0" smtClean="0"/>
          </a:p>
          <a:p>
            <a:pPr marL="806450" lvl="1" indent="-457200">
              <a:buFont typeface="+mj-lt"/>
              <a:buAutoNum type="arabicPeriod"/>
            </a:pPr>
            <a:r>
              <a:rPr lang="en-US" dirty="0" smtClean="0"/>
              <a:t>Scales (adjust size scales, color scales, </a:t>
            </a:r>
            <a:r>
              <a:rPr lang="en-US" dirty="0" err="1" smtClean="0"/>
              <a:t>etc</a:t>
            </a:r>
            <a:r>
              <a:rPr lang="en-US" dirty="0" smtClean="0"/>
              <a:t>)</a:t>
            </a:r>
          </a:p>
          <a:p>
            <a:pPr marL="806450" lvl="1" indent="-457200">
              <a:buFont typeface="+mj-lt"/>
              <a:buAutoNum type="arabicPeriod"/>
            </a:pPr>
            <a:endParaRPr lang="en-US" dirty="0" smtClean="0"/>
          </a:p>
          <a:p>
            <a:pPr lvl="2"/>
            <a:endParaRPr lang="en-US" dirty="0" smtClean="0"/>
          </a:p>
        </p:txBody>
      </p:sp>
    </p:spTree>
    <p:extLst>
      <p:ext uri="{BB962C8B-B14F-4D97-AF65-F5344CB8AC3E}">
        <p14:creationId xmlns:p14="http://schemas.microsoft.com/office/powerpoint/2010/main" val="105476802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ch.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7200" y="1475144"/>
            <a:ext cx="5382856" cy="5382856"/>
          </a:xfrm>
          <a:prstGeom prst="rect">
            <a:avLst/>
          </a:prstGeom>
        </p:spPr>
      </p:pic>
      <p:sp>
        <p:nvSpPr>
          <p:cNvPr id="2" name="Title 1"/>
          <p:cNvSpPr>
            <a:spLocks noGrp="1"/>
          </p:cNvSpPr>
          <p:nvPr>
            <p:ph type="title"/>
          </p:nvPr>
        </p:nvSpPr>
        <p:spPr/>
        <p:txBody>
          <a:bodyPr/>
          <a:lstStyle/>
          <a:p>
            <a:r>
              <a:rPr lang="en-US" dirty="0"/>
              <a:t>p</a:t>
            </a:r>
            <a:r>
              <a:rPr lang="en-US" dirty="0" smtClean="0"/>
              <a:t>oint shapes in R</a:t>
            </a:r>
            <a:endParaRPr lang="en-US" dirty="0"/>
          </a:p>
        </p:txBody>
      </p:sp>
    </p:spTree>
    <p:extLst>
      <p:ext uri="{BB962C8B-B14F-4D97-AF65-F5344CB8AC3E}">
        <p14:creationId xmlns:p14="http://schemas.microsoft.com/office/powerpoint/2010/main" val="24568665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1</a:t>
            </a:r>
            <a:endParaRPr lang="en-US" dirty="0"/>
          </a:p>
        </p:txBody>
      </p:sp>
      <p:sp>
        <p:nvSpPr>
          <p:cNvPr id="3" name="Content Placeholder 2"/>
          <p:cNvSpPr>
            <a:spLocks noGrp="1"/>
          </p:cNvSpPr>
          <p:nvPr>
            <p:ph idx="1"/>
          </p:nvPr>
        </p:nvSpPr>
        <p:spPr/>
        <p:txBody>
          <a:bodyPr/>
          <a:lstStyle/>
          <a:p>
            <a:r>
              <a:rPr lang="en-US" dirty="0" smtClean="0"/>
              <a:t>Plot sepal length vs. petal length in a scatterplot and title the graph.</a:t>
            </a:r>
            <a:endParaRPr lang="en-US" dirty="0"/>
          </a:p>
        </p:txBody>
      </p:sp>
    </p:spTree>
    <p:extLst>
      <p:ext uri="{BB962C8B-B14F-4D97-AF65-F5344CB8AC3E}">
        <p14:creationId xmlns:p14="http://schemas.microsoft.com/office/powerpoint/2010/main" val="130703450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t>
            </a:r>
            <a:r>
              <a:rPr lang="en-US" dirty="0" smtClean="0"/>
              <a:t>xercise 2</a:t>
            </a:r>
            <a:endParaRPr lang="en-US" dirty="0"/>
          </a:p>
        </p:txBody>
      </p:sp>
      <p:sp>
        <p:nvSpPr>
          <p:cNvPr id="3" name="Content Placeholder 2"/>
          <p:cNvSpPr>
            <a:spLocks noGrp="1"/>
          </p:cNvSpPr>
          <p:nvPr>
            <p:ph idx="1"/>
          </p:nvPr>
        </p:nvSpPr>
        <p:spPr/>
        <p:txBody>
          <a:bodyPr/>
          <a:lstStyle/>
          <a:p>
            <a:r>
              <a:rPr lang="en-US" dirty="0" smtClean="0"/>
              <a:t>Change the size of points, by petal width. </a:t>
            </a:r>
            <a:endParaRPr lang="en-US" dirty="0"/>
          </a:p>
        </p:txBody>
      </p:sp>
    </p:spTree>
    <p:extLst>
      <p:ext uri="{BB962C8B-B14F-4D97-AF65-F5344CB8AC3E}">
        <p14:creationId xmlns:p14="http://schemas.microsoft.com/office/powerpoint/2010/main" val="335769986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4-01-03 at 4.54.4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5727" y="3005997"/>
            <a:ext cx="2506921" cy="2506921"/>
          </a:xfrm>
          <a:prstGeom prst="rect">
            <a:avLst/>
          </a:prstGeom>
        </p:spPr>
      </p:pic>
      <p:sp>
        <p:nvSpPr>
          <p:cNvPr id="2" name="Title 1"/>
          <p:cNvSpPr>
            <a:spLocks noGrp="1"/>
          </p:cNvSpPr>
          <p:nvPr>
            <p:ph type="title"/>
          </p:nvPr>
        </p:nvSpPr>
        <p:spPr/>
        <p:txBody>
          <a:bodyPr/>
          <a:lstStyle/>
          <a:p>
            <a:r>
              <a:rPr lang="en-US" dirty="0"/>
              <a:t>t</a:t>
            </a:r>
            <a:r>
              <a:rPr lang="en-US" dirty="0" smtClean="0"/>
              <a:t>he </a:t>
            </a:r>
            <a:r>
              <a:rPr lang="en-US" dirty="0" err="1" smtClean="0"/>
              <a:t>ggmap</a:t>
            </a:r>
            <a:r>
              <a:rPr lang="en-US" dirty="0" smtClean="0"/>
              <a:t> package</a:t>
            </a:r>
            <a:endParaRPr lang="en-US" dirty="0"/>
          </a:p>
        </p:txBody>
      </p:sp>
      <p:pic>
        <p:nvPicPr>
          <p:cNvPr id="4" name="Picture 3" descr="Screen Shot 2014-01-03 at 4.54.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2615" y="3052923"/>
            <a:ext cx="2439018" cy="2469989"/>
          </a:xfrm>
          <a:prstGeom prst="rect">
            <a:avLst/>
          </a:prstGeom>
        </p:spPr>
      </p:pic>
      <p:pic>
        <p:nvPicPr>
          <p:cNvPr id="6" name="Picture 5" descr="Screen Shot 2014-01-03 at 4.54.3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8800" y="3052923"/>
            <a:ext cx="2493815" cy="2469989"/>
          </a:xfrm>
          <a:prstGeom prst="rect">
            <a:avLst/>
          </a:prstGeom>
        </p:spPr>
      </p:pic>
      <p:pic>
        <p:nvPicPr>
          <p:cNvPr id="9" name="Picture 8" descr="Screen Shot 2014-01-03 at 4.54.1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189" y="3042929"/>
            <a:ext cx="2469989" cy="2469989"/>
          </a:xfrm>
          <a:prstGeom prst="rect">
            <a:avLst/>
          </a:prstGeom>
        </p:spPr>
      </p:pic>
      <p:sp>
        <p:nvSpPr>
          <p:cNvPr id="14" name="TextBox 13"/>
          <p:cNvSpPr txBox="1"/>
          <p:nvPr/>
        </p:nvSpPr>
        <p:spPr>
          <a:xfrm>
            <a:off x="0" y="2406592"/>
            <a:ext cx="2518012" cy="646331"/>
          </a:xfrm>
          <a:prstGeom prst="rect">
            <a:avLst/>
          </a:prstGeom>
          <a:noFill/>
        </p:spPr>
        <p:txBody>
          <a:bodyPr wrap="none" rtlCol="0">
            <a:spAutoFit/>
          </a:bodyPr>
          <a:lstStyle/>
          <a:p>
            <a:r>
              <a:rPr lang="en-US" dirty="0" smtClean="0"/>
              <a:t>source = “</a:t>
            </a:r>
            <a:r>
              <a:rPr lang="en-US" dirty="0" err="1" smtClean="0"/>
              <a:t>google</a:t>
            </a:r>
            <a:r>
              <a:rPr lang="en-US" dirty="0" smtClean="0"/>
              <a:t>”, </a:t>
            </a:r>
          </a:p>
          <a:p>
            <a:r>
              <a:rPr lang="en-US" dirty="0" err="1" smtClean="0"/>
              <a:t>maptype</a:t>
            </a:r>
            <a:r>
              <a:rPr lang="en-US" dirty="0" smtClean="0"/>
              <a:t> = “terrain”</a:t>
            </a:r>
            <a:endParaRPr lang="en-US" dirty="0"/>
          </a:p>
        </p:txBody>
      </p:sp>
      <p:sp>
        <p:nvSpPr>
          <p:cNvPr id="15" name="TextBox 14"/>
          <p:cNvSpPr txBox="1"/>
          <p:nvPr/>
        </p:nvSpPr>
        <p:spPr>
          <a:xfrm>
            <a:off x="4729989" y="2406592"/>
            <a:ext cx="2421644" cy="646331"/>
          </a:xfrm>
          <a:prstGeom prst="rect">
            <a:avLst/>
          </a:prstGeom>
          <a:noFill/>
        </p:spPr>
        <p:txBody>
          <a:bodyPr wrap="none" rtlCol="0">
            <a:spAutoFit/>
          </a:bodyPr>
          <a:lstStyle/>
          <a:p>
            <a:r>
              <a:rPr lang="en-US" dirty="0" smtClean="0"/>
              <a:t>source =  “stamen”,</a:t>
            </a:r>
          </a:p>
          <a:p>
            <a:r>
              <a:rPr lang="en-US" dirty="0" err="1" smtClean="0"/>
              <a:t>maptype</a:t>
            </a:r>
            <a:r>
              <a:rPr lang="en-US" dirty="0" smtClean="0"/>
              <a:t> = “toner”</a:t>
            </a:r>
            <a:endParaRPr lang="en-US" dirty="0"/>
          </a:p>
        </p:txBody>
      </p:sp>
      <p:sp>
        <p:nvSpPr>
          <p:cNvPr id="16" name="TextBox 15"/>
          <p:cNvSpPr txBox="1"/>
          <p:nvPr/>
        </p:nvSpPr>
        <p:spPr>
          <a:xfrm>
            <a:off x="6950525" y="5512918"/>
            <a:ext cx="2388845" cy="923330"/>
          </a:xfrm>
          <a:prstGeom prst="rect">
            <a:avLst/>
          </a:prstGeom>
          <a:noFill/>
        </p:spPr>
        <p:txBody>
          <a:bodyPr wrap="none" rtlCol="0">
            <a:spAutoFit/>
          </a:bodyPr>
          <a:lstStyle/>
          <a:p>
            <a:r>
              <a:rPr lang="en-US" dirty="0" smtClean="0"/>
              <a:t>source =  “stamen”,</a:t>
            </a:r>
          </a:p>
          <a:p>
            <a:r>
              <a:rPr lang="en-US" dirty="0" err="1"/>
              <a:t>m</a:t>
            </a:r>
            <a:r>
              <a:rPr lang="en-US" dirty="0" err="1" smtClean="0"/>
              <a:t>aptype</a:t>
            </a:r>
            <a:r>
              <a:rPr lang="en-US" dirty="0" smtClean="0"/>
              <a:t> = </a:t>
            </a:r>
          </a:p>
          <a:p>
            <a:r>
              <a:rPr lang="en-US" dirty="0" smtClean="0"/>
              <a:t>“watercolor”</a:t>
            </a:r>
            <a:endParaRPr lang="en-US" dirty="0"/>
          </a:p>
        </p:txBody>
      </p:sp>
      <p:sp>
        <p:nvSpPr>
          <p:cNvPr id="11" name="TextBox 10"/>
          <p:cNvSpPr txBox="1"/>
          <p:nvPr/>
        </p:nvSpPr>
        <p:spPr>
          <a:xfrm>
            <a:off x="2218800" y="5594237"/>
            <a:ext cx="1949384" cy="369332"/>
          </a:xfrm>
          <a:prstGeom prst="rect">
            <a:avLst/>
          </a:prstGeom>
          <a:noFill/>
        </p:spPr>
        <p:txBody>
          <a:bodyPr wrap="none" rtlCol="0">
            <a:spAutoFit/>
          </a:bodyPr>
          <a:lstStyle/>
          <a:p>
            <a:r>
              <a:rPr lang="en-US" dirty="0" smtClean="0"/>
              <a:t>source =  “</a:t>
            </a:r>
            <a:r>
              <a:rPr lang="en-US" dirty="0" err="1" smtClean="0"/>
              <a:t>osm</a:t>
            </a:r>
            <a:r>
              <a:rPr lang="en-US" dirty="0" smtClean="0"/>
              <a:t>”</a:t>
            </a:r>
            <a:endParaRPr lang="en-US" dirty="0"/>
          </a:p>
        </p:txBody>
      </p:sp>
    </p:spTree>
    <p:extLst>
      <p:ext uri="{BB962C8B-B14F-4D97-AF65-F5344CB8AC3E}">
        <p14:creationId xmlns:p14="http://schemas.microsoft.com/office/powerpoint/2010/main" val="355242244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t>
            </a:r>
            <a:r>
              <a:rPr lang="en-US" dirty="0" smtClean="0"/>
              <a:t>xercise 3</a:t>
            </a:r>
            <a:endParaRPr lang="en-US" dirty="0"/>
          </a:p>
        </p:txBody>
      </p:sp>
      <p:sp>
        <p:nvSpPr>
          <p:cNvPr id="3" name="Content Placeholder 2"/>
          <p:cNvSpPr>
            <a:spLocks noGrp="1"/>
          </p:cNvSpPr>
          <p:nvPr>
            <p:ph idx="1"/>
          </p:nvPr>
        </p:nvSpPr>
        <p:spPr>
          <a:xfrm>
            <a:off x="1114424" y="2595562"/>
            <a:ext cx="7610476" cy="3990295"/>
          </a:xfrm>
        </p:spPr>
        <p:txBody>
          <a:bodyPr>
            <a:normAutofit/>
          </a:bodyPr>
          <a:lstStyle/>
          <a:p>
            <a:r>
              <a:rPr lang="en-US" dirty="0" smtClean="0"/>
              <a:t>Plot the </a:t>
            </a:r>
            <a:r>
              <a:rPr lang="en-US" dirty="0" err="1" smtClean="0"/>
              <a:t>Hubway</a:t>
            </a:r>
            <a:r>
              <a:rPr lang="en-US" dirty="0" smtClean="0"/>
              <a:t> stations on a map of Boston. </a:t>
            </a:r>
          </a:p>
          <a:p>
            <a:r>
              <a:rPr lang="en-US" dirty="0"/>
              <a:t>C</a:t>
            </a:r>
            <a:r>
              <a:rPr lang="en-US" dirty="0" smtClean="0"/>
              <a:t>hange the station size to be relative to the total number of trips out of the station.</a:t>
            </a:r>
          </a:p>
          <a:p>
            <a:endParaRPr lang="en-US" dirty="0" smtClean="0"/>
          </a:p>
          <a:p>
            <a:r>
              <a:rPr lang="en-US" dirty="0" smtClean="0"/>
              <a:t>Hint: First create a frequency table of trips by start station using “table” and turn this into a data frame. Then merge frequency and station data frames.</a:t>
            </a:r>
            <a:endParaRPr lang="en-US" dirty="0"/>
          </a:p>
        </p:txBody>
      </p:sp>
    </p:spTree>
    <p:extLst>
      <p:ext uri="{BB962C8B-B14F-4D97-AF65-F5344CB8AC3E}">
        <p14:creationId xmlns:p14="http://schemas.microsoft.com/office/powerpoint/2010/main" val="264879438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t>
            </a:r>
            <a:r>
              <a:rPr lang="en-US" dirty="0" smtClean="0"/>
              <a:t>xercise 4</a:t>
            </a:r>
            <a:endParaRPr lang="en-US" dirty="0"/>
          </a:p>
        </p:txBody>
      </p:sp>
      <p:sp>
        <p:nvSpPr>
          <p:cNvPr id="3" name="Content Placeholder 2"/>
          <p:cNvSpPr>
            <a:spLocks noGrp="1"/>
          </p:cNvSpPr>
          <p:nvPr>
            <p:ph idx="1"/>
          </p:nvPr>
        </p:nvSpPr>
        <p:spPr/>
        <p:txBody>
          <a:bodyPr/>
          <a:lstStyle/>
          <a:p>
            <a:r>
              <a:rPr lang="en-US" dirty="0" smtClean="0"/>
              <a:t>Plot a histogram of trip length. </a:t>
            </a:r>
            <a:endParaRPr lang="en-US" dirty="0"/>
          </a:p>
          <a:p>
            <a:r>
              <a:rPr lang="en-US" dirty="0" smtClean="0"/>
              <a:t>Make bin sizes 10 minutes long.</a:t>
            </a:r>
          </a:p>
          <a:p>
            <a:r>
              <a:rPr lang="en-US" dirty="0" smtClean="0"/>
              <a:t>Facet it by subscription type.</a:t>
            </a:r>
          </a:p>
          <a:p>
            <a:r>
              <a:rPr lang="en-US" dirty="0" smtClean="0"/>
              <a:t>What do you notice?</a:t>
            </a:r>
            <a:endParaRPr lang="en-US" dirty="0"/>
          </a:p>
        </p:txBody>
      </p:sp>
    </p:spTree>
    <p:extLst>
      <p:ext uri="{BB962C8B-B14F-4D97-AF65-F5344CB8AC3E}">
        <p14:creationId xmlns:p14="http://schemas.microsoft.com/office/powerpoint/2010/main" val="185315365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section 2 – understand your model</a:t>
            </a:r>
            <a:endParaRPr lang="en-US" dirty="0"/>
          </a:p>
        </p:txBody>
      </p:sp>
      <p:sp>
        <p:nvSpPr>
          <p:cNvPr id="3" name="Content Placeholder 2"/>
          <p:cNvSpPr>
            <a:spLocks noGrp="1"/>
          </p:cNvSpPr>
          <p:nvPr>
            <p:ph idx="1"/>
          </p:nvPr>
        </p:nvSpPr>
        <p:spPr>
          <a:xfrm>
            <a:off x="1114424" y="2595562"/>
            <a:ext cx="7610476" cy="4026581"/>
          </a:xfrm>
        </p:spPr>
        <p:txBody>
          <a:bodyPr>
            <a:normAutofit lnSpcReduction="10000"/>
          </a:bodyPr>
          <a:lstStyle/>
          <a:p>
            <a:pPr marL="342900" indent="-342900">
              <a:lnSpc>
                <a:spcPct val="90000"/>
              </a:lnSpc>
              <a:buFont typeface="Arial"/>
              <a:buChar char="•"/>
            </a:pPr>
            <a:r>
              <a:rPr lang="en-US" dirty="0" smtClean="0"/>
              <a:t>add a regression line to a scatterplot</a:t>
            </a:r>
          </a:p>
          <a:p>
            <a:pPr marL="342900" indent="-342900">
              <a:lnSpc>
                <a:spcPct val="90000"/>
              </a:lnSpc>
              <a:buFont typeface="Arial"/>
              <a:buChar char="•"/>
            </a:pPr>
            <a:r>
              <a:rPr lang="en-US" dirty="0" smtClean="0"/>
              <a:t>visualize output of clustering model by drawing   convex hulls of clusters</a:t>
            </a:r>
          </a:p>
          <a:p>
            <a:pPr marL="342900" indent="-342900">
              <a:lnSpc>
                <a:spcPct val="90000"/>
              </a:lnSpc>
              <a:buFont typeface="Arial"/>
              <a:buChar char="•"/>
            </a:pPr>
            <a:r>
              <a:rPr lang="en-US" dirty="0" smtClean="0"/>
              <a:t>plot the output of logistic regression on a map</a:t>
            </a:r>
          </a:p>
          <a:p>
            <a:pPr>
              <a:lnSpc>
                <a:spcPct val="60000"/>
              </a:lnSpc>
            </a:pPr>
            <a:endParaRPr lang="en-US" dirty="0"/>
          </a:p>
          <a:p>
            <a:r>
              <a:rPr lang="en-US" dirty="0" smtClean="0"/>
              <a:t>Other model output to visualize: CART trees and partitions, Markov processes, linear regression diagnostic plots, branch &amp; bound trees, plots of IP solver time to optimality, …</a:t>
            </a:r>
          </a:p>
        </p:txBody>
      </p:sp>
    </p:spTree>
    <p:extLst>
      <p:ext uri="{BB962C8B-B14F-4D97-AF65-F5344CB8AC3E}">
        <p14:creationId xmlns:p14="http://schemas.microsoft.com/office/powerpoint/2010/main" val="225650242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t>
            </a:r>
            <a:r>
              <a:rPr lang="en-US" dirty="0" smtClean="0"/>
              <a:t>xercise 5</a:t>
            </a:r>
            <a:endParaRPr lang="en-US" dirty="0"/>
          </a:p>
        </p:txBody>
      </p:sp>
      <p:sp>
        <p:nvSpPr>
          <p:cNvPr id="3" name="Content Placeholder 2"/>
          <p:cNvSpPr>
            <a:spLocks noGrp="1"/>
          </p:cNvSpPr>
          <p:nvPr>
            <p:ph idx="1"/>
          </p:nvPr>
        </p:nvSpPr>
        <p:spPr/>
        <p:txBody>
          <a:bodyPr/>
          <a:lstStyle/>
          <a:p>
            <a:r>
              <a:rPr lang="en-US" dirty="0" smtClean="0"/>
              <a:t>Draw a 99% confidence interval instead.</a:t>
            </a:r>
          </a:p>
          <a:p>
            <a:r>
              <a:rPr lang="en-US" dirty="0" smtClean="0"/>
              <a:t>Make the regression line hot pink and large enough to show up.</a:t>
            </a:r>
          </a:p>
        </p:txBody>
      </p:sp>
    </p:spTree>
    <p:extLst>
      <p:ext uri="{BB962C8B-B14F-4D97-AF65-F5344CB8AC3E}">
        <p14:creationId xmlns:p14="http://schemas.microsoft.com/office/powerpoint/2010/main" val="256551167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t>
            </a:r>
            <a:r>
              <a:rPr lang="en-US" dirty="0" smtClean="0"/>
              <a:t>igh level outline</a:t>
            </a:r>
            <a:endParaRPr lang="en-US" dirty="0"/>
          </a:p>
        </p:txBody>
      </p:sp>
      <p:sp>
        <p:nvSpPr>
          <p:cNvPr id="3" name="Content Placeholder 2"/>
          <p:cNvSpPr>
            <a:spLocks noGrp="1"/>
          </p:cNvSpPr>
          <p:nvPr>
            <p:ph idx="1"/>
          </p:nvPr>
        </p:nvSpPr>
        <p:spPr/>
        <p:txBody>
          <a:bodyPr>
            <a:normAutofit/>
          </a:bodyPr>
          <a:lstStyle/>
          <a:p>
            <a:r>
              <a:rPr lang="en-US" dirty="0"/>
              <a:t>u</a:t>
            </a:r>
            <a:r>
              <a:rPr lang="en-US" dirty="0" smtClean="0"/>
              <a:t>nderstand your data + intro to </a:t>
            </a:r>
            <a:r>
              <a:rPr lang="en-US" dirty="0" err="1" smtClean="0"/>
              <a:t>ggplot</a:t>
            </a:r>
            <a:r>
              <a:rPr lang="en-US" dirty="0" smtClean="0"/>
              <a:t> </a:t>
            </a:r>
          </a:p>
          <a:p>
            <a:pPr lvl="1"/>
            <a:r>
              <a:rPr lang="en-US" dirty="0"/>
              <a:t>a</a:t>
            </a:r>
            <a:r>
              <a:rPr lang="en-US" dirty="0" smtClean="0"/>
              <a:t>bout 90 </a:t>
            </a:r>
            <a:r>
              <a:rPr lang="en-US" dirty="0" smtClean="0"/>
              <a:t>minutes</a:t>
            </a:r>
          </a:p>
          <a:p>
            <a:pPr lvl="1"/>
            <a:endParaRPr lang="en-US" dirty="0" smtClean="0"/>
          </a:p>
          <a:p>
            <a:r>
              <a:rPr lang="en-US" dirty="0"/>
              <a:t>u</a:t>
            </a:r>
            <a:r>
              <a:rPr lang="en-US" dirty="0" smtClean="0"/>
              <a:t>nderstand your model</a:t>
            </a:r>
          </a:p>
          <a:p>
            <a:pPr lvl="1"/>
            <a:r>
              <a:rPr lang="en-US" dirty="0" smtClean="0"/>
              <a:t> about </a:t>
            </a:r>
            <a:r>
              <a:rPr lang="en-US" dirty="0"/>
              <a:t>4</a:t>
            </a:r>
            <a:r>
              <a:rPr lang="en-US" dirty="0" smtClean="0"/>
              <a:t>0 minutes</a:t>
            </a:r>
          </a:p>
          <a:p>
            <a:pPr lvl="1"/>
            <a:endParaRPr lang="en-US" dirty="0" smtClean="0"/>
          </a:p>
          <a:p>
            <a:r>
              <a:rPr lang="en-US" dirty="0"/>
              <a:t>c</a:t>
            </a:r>
            <a:r>
              <a:rPr lang="en-US" dirty="0" smtClean="0"/>
              <a:t>ommunicate your </a:t>
            </a:r>
            <a:r>
              <a:rPr lang="en-US" dirty="0" smtClean="0"/>
              <a:t>findings + best practices</a:t>
            </a:r>
            <a:endParaRPr lang="en-US" dirty="0" smtClean="0"/>
          </a:p>
          <a:p>
            <a:pPr lvl="1"/>
            <a:r>
              <a:rPr lang="en-US" dirty="0" smtClean="0"/>
              <a:t>About 20 minutes</a:t>
            </a:r>
          </a:p>
          <a:p>
            <a:pPr lvl="1"/>
            <a:endParaRPr lang="en-US" dirty="0" smtClean="0"/>
          </a:p>
          <a:p>
            <a:endParaRPr lang="en-US" dirty="0" smtClean="0"/>
          </a:p>
          <a:p>
            <a:pPr lvl="1"/>
            <a:endParaRPr lang="en-US" dirty="0"/>
          </a:p>
        </p:txBody>
      </p:sp>
    </p:spTree>
    <p:extLst>
      <p:ext uri="{BB962C8B-B14F-4D97-AF65-F5344CB8AC3E}">
        <p14:creationId xmlns:p14="http://schemas.microsoft.com/office/powerpoint/2010/main" val="396114366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t>
            </a:r>
            <a:r>
              <a:rPr lang="en-US" dirty="0" smtClean="0"/>
              <a:t>he electoral college</a:t>
            </a:r>
            <a:endParaRPr lang="en-US" dirty="0"/>
          </a:p>
        </p:txBody>
      </p:sp>
      <p:sp>
        <p:nvSpPr>
          <p:cNvPr id="5" name="Content Placeholder 4"/>
          <p:cNvSpPr>
            <a:spLocks noGrp="1"/>
          </p:cNvSpPr>
          <p:nvPr>
            <p:ph sz="quarter" idx="1"/>
          </p:nvPr>
        </p:nvSpPr>
        <p:spPr>
          <a:xfrm>
            <a:off x="1114424" y="2249714"/>
            <a:ext cx="7610476" cy="4319361"/>
          </a:xfrm>
        </p:spPr>
        <p:txBody>
          <a:bodyPr>
            <a:normAutofit/>
          </a:bodyPr>
          <a:lstStyle/>
          <a:p>
            <a:r>
              <a:rPr lang="en-US" dirty="0" smtClean="0"/>
              <a:t>The United States </a:t>
            </a:r>
            <a:r>
              <a:rPr lang="en-US" dirty="0" smtClean="0"/>
              <a:t>has </a:t>
            </a:r>
            <a:r>
              <a:rPr lang="en-US" dirty="0" smtClean="0"/>
              <a:t>50 states</a:t>
            </a:r>
          </a:p>
          <a:p>
            <a:r>
              <a:rPr lang="en-US" dirty="0" smtClean="0"/>
              <a:t>Each assigned a number of </a:t>
            </a:r>
            <a:r>
              <a:rPr lang="en-US" i="1" dirty="0" smtClean="0"/>
              <a:t>electoral votes</a:t>
            </a:r>
            <a:r>
              <a:rPr lang="en-US" dirty="0" smtClean="0"/>
              <a:t> based on population</a:t>
            </a:r>
          </a:p>
          <a:p>
            <a:pPr lvl="1"/>
            <a:r>
              <a:rPr lang="en-US" dirty="0" smtClean="0"/>
              <a:t>Most votes: 55 (California)</a:t>
            </a:r>
          </a:p>
          <a:p>
            <a:pPr lvl="1"/>
            <a:r>
              <a:rPr lang="en-US" dirty="0" smtClean="0"/>
              <a:t>Least votes: 3 (multiple states)</a:t>
            </a:r>
          </a:p>
          <a:p>
            <a:pPr lvl="1"/>
            <a:r>
              <a:rPr lang="en-US" dirty="0" smtClean="0"/>
              <a:t>Reassigned periodically based on population change</a:t>
            </a:r>
          </a:p>
          <a:p>
            <a:r>
              <a:rPr lang="en-US" dirty="0" smtClean="0"/>
              <a:t>Winner takes all: candidate with the most votes in a state gets all its electoral votes</a:t>
            </a:r>
          </a:p>
          <a:p>
            <a:r>
              <a:rPr lang="en-US" dirty="0" smtClean="0"/>
              <a:t>Candidate with most electoral votes wins election</a:t>
            </a:r>
          </a:p>
        </p:txBody>
      </p:sp>
    </p:spTree>
    <p:extLst>
      <p:ext uri="{BB962C8B-B14F-4D97-AF65-F5344CB8AC3E}">
        <p14:creationId xmlns:p14="http://schemas.microsoft.com/office/powerpoint/2010/main" val="98769842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2000 Election: Bush vs. Gore</a:t>
            </a:r>
            <a:endParaRPr lang="en-US" dirty="0"/>
          </a:p>
        </p:txBody>
      </p:sp>
      <p:pic>
        <p:nvPicPr>
          <p:cNvPr id="3074" name="Picture 2" descr="File:ElectoralCollege2000-Lar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348144"/>
            <a:ext cx="7620000" cy="409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05835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t>
            </a:r>
            <a:r>
              <a:rPr lang="en-US" dirty="0" smtClean="0"/>
              <a:t>lection </a:t>
            </a:r>
            <a:r>
              <a:rPr lang="en-US" dirty="0"/>
              <a:t>p</a:t>
            </a:r>
            <a:r>
              <a:rPr lang="en-US" dirty="0" smtClean="0"/>
              <a:t>rediction</a:t>
            </a:r>
            <a:endParaRPr lang="en-US" dirty="0"/>
          </a:p>
        </p:txBody>
      </p:sp>
      <p:sp>
        <p:nvSpPr>
          <p:cNvPr id="5" name="Content Placeholder 4"/>
          <p:cNvSpPr>
            <a:spLocks noGrp="1"/>
          </p:cNvSpPr>
          <p:nvPr>
            <p:ph sz="quarter" idx="1"/>
          </p:nvPr>
        </p:nvSpPr>
        <p:spPr>
          <a:xfrm>
            <a:off x="612648" y="2761342"/>
            <a:ext cx="4740402" cy="3280229"/>
          </a:xfrm>
        </p:spPr>
        <p:txBody>
          <a:bodyPr>
            <a:normAutofit/>
          </a:bodyPr>
          <a:lstStyle/>
          <a:p>
            <a:r>
              <a:rPr lang="en-US" dirty="0" smtClean="0"/>
              <a:t>Goal: Use polling data to predict state winners</a:t>
            </a:r>
          </a:p>
          <a:p>
            <a:endParaRPr lang="en-US" dirty="0" smtClean="0"/>
          </a:p>
          <a:p>
            <a:r>
              <a:rPr lang="en-US" dirty="0" smtClean="0"/>
              <a:t>Then-</a:t>
            </a:r>
            <a:r>
              <a:rPr lang="en-US" i="1" dirty="0" smtClean="0"/>
              <a:t>New York Times</a:t>
            </a:r>
            <a:r>
              <a:rPr lang="en-US" dirty="0" smtClean="0"/>
              <a:t> columnist Nate Silver famously took on this task for the 2012 election</a:t>
            </a:r>
          </a:p>
        </p:txBody>
      </p:sp>
      <p:pic>
        <p:nvPicPr>
          <p:cNvPr id="4098" name="Picture 2" descr="File:Nate Silver 2009.pn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4705" r="32591" b="-528"/>
          <a:stretch/>
        </p:blipFill>
        <p:spPr bwMode="auto">
          <a:xfrm>
            <a:off x="5657850" y="2419360"/>
            <a:ext cx="3048000" cy="3622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279459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
            </a:r>
            <a:r>
              <a:rPr lang="en-US" dirty="0" smtClean="0"/>
              <a:t>olling data</a:t>
            </a:r>
            <a:endParaRPr lang="en-US" dirty="0"/>
          </a:p>
        </p:txBody>
      </p:sp>
      <p:sp>
        <p:nvSpPr>
          <p:cNvPr id="3" name="Content Placeholder 2"/>
          <p:cNvSpPr>
            <a:spLocks noGrp="1"/>
          </p:cNvSpPr>
          <p:nvPr>
            <p:ph idx="1"/>
          </p:nvPr>
        </p:nvSpPr>
        <p:spPr/>
        <p:txBody>
          <a:bodyPr/>
          <a:lstStyle/>
          <a:p>
            <a:r>
              <a:rPr lang="en-US" dirty="0"/>
              <a:t>D</a:t>
            </a:r>
            <a:r>
              <a:rPr lang="en-US" dirty="0" smtClean="0"/>
              <a:t>ependent </a:t>
            </a:r>
            <a:r>
              <a:rPr lang="en-US" dirty="0"/>
              <a:t>variable: </a:t>
            </a:r>
            <a:r>
              <a:rPr lang="en-US" b="1" dirty="0"/>
              <a:t>R</a:t>
            </a:r>
            <a:r>
              <a:rPr lang="en-US" b="1" dirty="0" smtClean="0"/>
              <a:t>epublican</a:t>
            </a:r>
            <a:endParaRPr lang="en-US" b="1" dirty="0" smtClean="0"/>
          </a:p>
          <a:p>
            <a:r>
              <a:rPr lang="en-US" dirty="0"/>
              <a:t>	</a:t>
            </a:r>
            <a:r>
              <a:rPr lang="en-US" dirty="0" smtClean="0"/>
              <a:t>1 </a:t>
            </a:r>
            <a:r>
              <a:rPr lang="en-US" dirty="0"/>
              <a:t>if republican won state, 0 if </a:t>
            </a:r>
            <a:r>
              <a:rPr lang="en-US" dirty="0" smtClean="0"/>
              <a:t>democrat</a:t>
            </a:r>
          </a:p>
          <a:p>
            <a:endParaRPr lang="en-US" dirty="0"/>
          </a:p>
          <a:p>
            <a:r>
              <a:rPr lang="en-US" b="1" dirty="0" err="1" smtClean="0"/>
              <a:t>SurveyUSA</a:t>
            </a:r>
            <a:r>
              <a:rPr lang="en-US" dirty="0" smtClean="0"/>
              <a:t>: </a:t>
            </a:r>
            <a:r>
              <a:rPr lang="en-US" dirty="0"/>
              <a:t>polled R% - polled </a:t>
            </a:r>
            <a:r>
              <a:rPr lang="en-US" dirty="0" smtClean="0"/>
              <a:t>D</a:t>
            </a:r>
            <a:r>
              <a:rPr lang="en-US" dirty="0" smtClean="0"/>
              <a:t>%</a:t>
            </a:r>
          </a:p>
          <a:p>
            <a:endParaRPr lang="en-US" dirty="0"/>
          </a:p>
          <a:p>
            <a:r>
              <a:rPr lang="en-US" b="1" dirty="0" err="1" smtClean="0"/>
              <a:t>D</a:t>
            </a:r>
            <a:r>
              <a:rPr lang="en-US" b="1" dirty="0" err="1" smtClean="0"/>
              <a:t>iffCount</a:t>
            </a:r>
            <a:r>
              <a:rPr lang="en-US" dirty="0"/>
              <a:t>:</a:t>
            </a:r>
            <a:r>
              <a:rPr lang="en-US" dirty="0" smtClean="0"/>
              <a:t> </a:t>
            </a:r>
            <a:r>
              <a:rPr lang="en-US" dirty="0"/>
              <a:t>polls with R winner - polls with </a:t>
            </a:r>
            <a:r>
              <a:rPr lang="en-US" dirty="0" smtClean="0"/>
              <a:t>D </a:t>
            </a:r>
            <a:r>
              <a:rPr lang="en-US" dirty="0" smtClean="0"/>
              <a:t>winner</a:t>
            </a:r>
            <a:endParaRPr lang="en-US" dirty="0"/>
          </a:p>
        </p:txBody>
      </p:sp>
    </p:spTree>
    <p:extLst>
      <p:ext uri="{BB962C8B-B14F-4D97-AF65-F5344CB8AC3E}">
        <p14:creationId xmlns:p14="http://schemas.microsoft.com/office/powerpoint/2010/main" val="339949758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t>
            </a:r>
            <a:r>
              <a:rPr lang="en-US" dirty="0" smtClean="0"/>
              <a:t>xercise 6</a:t>
            </a:r>
            <a:endParaRPr lang="en-US" dirty="0"/>
          </a:p>
        </p:txBody>
      </p:sp>
      <p:sp>
        <p:nvSpPr>
          <p:cNvPr id="3" name="Content Placeholder 2"/>
          <p:cNvSpPr>
            <a:spLocks noGrp="1"/>
          </p:cNvSpPr>
          <p:nvPr>
            <p:ph idx="1"/>
          </p:nvPr>
        </p:nvSpPr>
        <p:spPr/>
        <p:txBody>
          <a:bodyPr>
            <a:normAutofit/>
          </a:bodyPr>
          <a:lstStyle/>
          <a:p>
            <a:r>
              <a:rPr lang="en-US" dirty="0" smtClean="0"/>
              <a:t>Plot prediction results as a gradient according to logistic regression </a:t>
            </a:r>
            <a:r>
              <a:rPr lang="en-US" dirty="0"/>
              <a:t>probabilities. Change the legend's </a:t>
            </a:r>
            <a:r>
              <a:rPr lang="en-US" dirty="0" smtClean="0"/>
              <a:t>title to "</a:t>
            </a:r>
            <a:r>
              <a:rPr lang="en-US" dirty="0"/>
              <a:t>Prediction </a:t>
            </a:r>
            <a:r>
              <a:rPr lang="en-US" dirty="0" smtClean="0"/>
              <a:t>2012” using the name parameter.</a:t>
            </a:r>
          </a:p>
          <a:p>
            <a:endParaRPr lang="en-US" dirty="0" smtClean="0"/>
          </a:p>
          <a:p>
            <a:r>
              <a:rPr lang="en-US" dirty="0" smtClean="0"/>
              <a:t>How do you think visualizations should best represent uncertainty? Discuss with your neighbor.</a:t>
            </a:r>
            <a:endParaRPr lang="en-US" dirty="0"/>
          </a:p>
        </p:txBody>
      </p:sp>
    </p:spTree>
    <p:extLst>
      <p:ext uri="{BB962C8B-B14F-4D97-AF65-F5344CB8AC3E}">
        <p14:creationId xmlns:p14="http://schemas.microsoft.com/office/powerpoint/2010/main" val="67414334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a:t>
            </a:r>
            <a:r>
              <a:rPr lang="en-US" dirty="0" smtClean="0"/>
              <a:t>ection 3 – communicate</a:t>
            </a:r>
            <a:endParaRPr lang="en-US" dirty="0"/>
          </a:p>
        </p:txBody>
      </p:sp>
      <p:sp>
        <p:nvSpPr>
          <p:cNvPr id="3" name="Content Placeholder 2"/>
          <p:cNvSpPr>
            <a:spLocks noGrp="1"/>
          </p:cNvSpPr>
          <p:nvPr>
            <p:ph idx="1"/>
          </p:nvPr>
        </p:nvSpPr>
        <p:spPr>
          <a:xfrm>
            <a:off x="1114424" y="2595562"/>
            <a:ext cx="7610476" cy="4026581"/>
          </a:xfrm>
        </p:spPr>
        <p:txBody>
          <a:bodyPr>
            <a:normAutofit lnSpcReduction="10000"/>
          </a:bodyPr>
          <a:lstStyle/>
          <a:p>
            <a:pPr marL="342900" indent="-342900">
              <a:lnSpc>
                <a:spcPct val="90000"/>
              </a:lnSpc>
              <a:buFont typeface="Arial"/>
              <a:buChar char="•"/>
            </a:pPr>
            <a:r>
              <a:rPr lang="en-US" dirty="0" smtClean="0"/>
              <a:t>colors</a:t>
            </a:r>
          </a:p>
          <a:p>
            <a:pPr marL="342900" indent="-342900">
              <a:lnSpc>
                <a:spcPct val="90000"/>
              </a:lnSpc>
              <a:buFont typeface="Arial"/>
              <a:buChar char="•"/>
            </a:pPr>
            <a:r>
              <a:rPr lang="en-US" dirty="0"/>
              <a:t>b</a:t>
            </a:r>
            <a:r>
              <a:rPr lang="en-US" dirty="0" smtClean="0"/>
              <a:t>est practices</a:t>
            </a:r>
          </a:p>
          <a:p>
            <a:pPr marL="342900" indent="-342900">
              <a:lnSpc>
                <a:spcPct val="90000"/>
              </a:lnSpc>
              <a:buFont typeface="Arial"/>
              <a:buChar char="•"/>
            </a:pPr>
            <a:r>
              <a:rPr lang="en-US" dirty="0"/>
              <a:t>w</a:t>
            </a:r>
            <a:r>
              <a:rPr lang="en-US" dirty="0" smtClean="0"/>
              <a:t>hat not to do</a:t>
            </a:r>
          </a:p>
          <a:p>
            <a:pPr marL="342900" indent="-342900">
              <a:lnSpc>
                <a:spcPct val="90000"/>
              </a:lnSpc>
              <a:buFont typeface="Arial"/>
              <a:buChar char="•"/>
            </a:pPr>
            <a:r>
              <a:rPr lang="en-US" dirty="0"/>
              <a:t>n</a:t>
            </a:r>
            <a:r>
              <a:rPr lang="en-US" dirty="0" smtClean="0"/>
              <a:t>ext steps: making visualizations dynamic, interactive</a:t>
            </a:r>
          </a:p>
          <a:p>
            <a:endParaRPr lang="en-US" dirty="0"/>
          </a:p>
          <a:p>
            <a:r>
              <a:rPr lang="en-US" dirty="0" smtClean="0"/>
              <a:t>Others you could investigate: fonts, themes, text annotations, …</a:t>
            </a:r>
          </a:p>
        </p:txBody>
      </p:sp>
    </p:spTree>
    <p:extLst>
      <p:ext uri="{BB962C8B-B14F-4D97-AF65-F5344CB8AC3E}">
        <p14:creationId xmlns:p14="http://schemas.microsoft.com/office/powerpoint/2010/main" val="1336945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4-01-02 at 2.27.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5690" y="-71284"/>
            <a:ext cx="5773943" cy="6650144"/>
          </a:xfrm>
          <a:prstGeom prst="rect">
            <a:avLst/>
          </a:prstGeom>
        </p:spPr>
      </p:pic>
      <p:sp>
        <p:nvSpPr>
          <p:cNvPr id="4" name="Title 3"/>
          <p:cNvSpPr>
            <a:spLocks noGrp="1"/>
          </p:cNvSpPr>
          <p:nvPr>
            <p:ph type="title"/>
          </p:nvPr>
        </p:nvSpPr>
        <p:spPr/>
        <p:txBody>
          <a:bodyPr/>
          <a:lstStyle/>
          <a:p>
            <a:r>
              <a:rPr lang="en-US" dirty="0"/>
              <a:t>s</a:t>
            </a:r>
            <a:r>
              <a:rPr lang="en-US" dirty="0" smtClean="0"/>
              <a:t>equential palettes</a:t>
            </a:r>
            <a:endParaRPr lang="en-US" dirty="0"/>
          </a:p>
        </p:txBody>
      </p:sp>
      <p:sp>
        <p:nvSpPr>
          <p:cNvPr id="5" name="Content Placeholder 4"/>
          <p:cNvSpPr>
            <a:spLocks noGrp="1"/>
          </p:cNvSpPr>
          <p:nvPr>
            <p:ph sz="half" idx="1"/>
          </p:nvPr>
        </p:nvSpPr>
        <p:spPr>
          <a:xfrm>
            <a:off x="754771" y="3516709"/>
            <a:ext cx="2022270" cy="1898512"/>
          </a:xfrm>
        </p:spPr>
        <p:txBody>
          <a:bodyPr>
            <a:normAutofit/>
          </a:bodyPr>
          <a:lstStyle/>
          <a:p>
            <a:r>
              <a:rPr lang="en-US" sz="2000" dirty="0" smtClean="0"/>
              <a:t>For ordered </a:t>
            </a:r>
            <a:r>
              <a:rPr lang="en-US" sz="2000" dirty="0"/>
              <a:t>data that </a:t>
            </a:r>
            <a:r>
              <a:rPr lang="en-US" sz="2000" dirty="0" smtClean="0"/>
              <a:t>progresses </a:t>
            </a:r>
            <a:r>
              <a:rPr lang="en-US" sz="2000" dirty="0"/>
              <a:t>from low to </a:t>
            </a:r>
            <a:r>
              <a:rPr lang="en-US" sz="2000" dirty="0" smtClean="0"/>
              <a:t>high values</a:t>
            </a:r>
            <a:endParaRPr lang="en-US" sz="2000" dirty="0"/>
          </a:p>
        </p:txBody>
      </p:sp>
    </p:spTree>
    <p:extLst>
      <p:ext uri="{BB962C8B-B14F-4D97-AF65-F5344CB8AC3E}">
        <p14:creationId xmlns:p14="http://schemas.microsoft.com/office/powerpoint/2010/main" val="4218642726"/>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qualitative palettes</a:t>
            </a:r>
            <a:endParaRPr lang="en-US" dirty="0"/>
          </a:p>
        </p:txBody>
      </p:sp>
      <p:sp>
        <p:nvSpPr>
          <p:cNvPr id="5" name="Content Placeholder 4"/>
          <p:cNvSpPr>
            <a:spLocks noGrp="1"/>
          </p:cNvSpPr>
          <p:nvPr>
            <p:ph sz="half" idx="1"/>
          </p:nvPr>
        </p:nvSpPr>
        <p:spPr>
          <a:xfrm>
            <a:off x="601266" y="3516709"/>
            <a:ext cx="2022270" cy="1410025"/>
          </a:xfrm>
        </p:spPr>
        <p:txBody>
          <a:bodyPr>
            <a:normAutofit/>
          </a:bodyPr>
          <a:lstStyle/>
          <a:p>
            <a:r>
              <a:rPr lang="en-US" sz="2000" dirty="0" smtClean="0"/>
              <a:t>Best for categorical data</a:t>
            </a:r>
            <a:endParaRPr lang="en-US" sz="2000" dirty="0"/>
          </a:p>
        </p:txBody>
      </p:sp>
      <p:pic>
        <p:nvPicPr>
          <p:cNvPr id="2" name="Picture 1" descr="Screen Shot 2014-01-02 at 2.31.0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4988" y="2332760"/>
            <a:ext cx="6578600" cy="3848100"/>
          </a:xfrm>
          <a:prstGeom prst="rect">
            <a:avLst/>
          </a:prstGeom>
        </p:spPr>
      </p:pic>
    </p:spTree>
    <p:extLst>
      <p:ext uri="{BB962C8B-B14F-4D97-AF65-F5344CB8AC3E}">
        <p14:creationId xmlns:p14="http://schemas.microsoft.com/office/powerpoint/2010/main" val="94462542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
            </a:r>
            <a:r>
              <a:rPr lang="en-US" dirty="0" smtClean="0"/>
              <a:t>iverging palettes</a:t>
            </a:r>
            <a:endParaRPr lang="en-US" dirty="0"/>
          </a:p>
        </p:txBody>
      </p:sp>
      <p:sp>
        <p:nvSpPr>
          <p:cNvPr id="5" name="Content Placeholder 4"/>
          <p:cNvSpPr>
            <a:spLocks noGrp="1"/>
          </p:cNvSpPr>
          <p:nvPr>
            <p:ph sz="half" idx="1"/>
          </p:nvPr>
        </p:nvSpPr>
        <p:spPr>
          <a:xfrm>
            <a:off x="601266" y="3516709"/>
            <a:ext cx="2022270" cy="1410025"/>
          </a:xfrm>
        </p:spPr>
        <p:txBody>
          <a:bodyPr>
            <a:normAutofit/>
          </a:bodyPr>
          <a:lstStyle/>
          <a:p>
            <a:r>
              <a:rPr lang="en-US" sz="2000" dirty="0" smtClean="0"/>
              <a:t>Emphasize extremes</a:t>
            </a:r>
          </a:p>
        </p:txBody>
      </p:sp>
      <p:pic>
        <p:nvPicPr>
          <p:cNvPr id="6" name="Picture 5" descr="Screen Shot 2014-01-02 at 2.31.0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0031" y="2142795"/>
            <a:ext cx="6553200" cy="4394200"/>
          </a:xfrm>
          <a:prstGeom prst="rect">
            <a:avLst/>
          </a:prstGeom>
        </p:spPr>
      </p:pic>
    </p:spTree>
    <p:extLst>
      <p:ext uri="{BB962C8B-B14F-4D97-AF65-F5344CB8AC3E}">
        <p14:creationId xmlns:p14="http://schemas.microsoft.com/office/powerpoint/2010/main" val="274094645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a:t>
            </a:r>
            <a:r>
              <a:rPr lang="en-US" dirty="0" err="1" smtClean="0"/>
              <a:t>gplot</a:t>
            </a:r>
            <a:r>
              <a:rPr lang="en-US" dirty="0" smtClean="0"/>
              <a:t> default color selection</a:t>
            </a:r>
            <a:endParaRPr lang="en-US" dirty="0"/>
          </a:p>
        </p:txBody>
      </p:sp>
      <p:sp>
        <p:nvSpPr>
          <p:cNvPr id="3" name="Content Placeholder 2"/>
          <p:cNvSpPr>
            <a:spLocks noGrp="1"/>
          </p:cNvSpPr>
          <p:nvPr>
            <p:ph idx="1"/>
          </p:nvPr>
        </p:nvSpPr>
        <p:spPr/>
        <p:txBody>
          <a:bodyPr/>
          <a:lstStyle/>
          <a:p>
            <a:r>
              <a:rPr lang="en-US" dirty="0" smtClean="0"/>
              <a:t>Maximal dispersion along </a:t>
            </a:r>
            <a:r>
              <a:rPr lang="en-US" dirty="0" err="1" smtClean="0"/>
              <a:t>ggplot’s</a:t>
            </a:r>
            <a:r>
              <a:rPr lang="en-US" dirty="0" smtClean="0"/>
              <a:t> color wheel</a:t>
            </a:r>
          </a:p>
        </p:txBody>
      </p:sp>
      <p:pic>
        <p:nvPicPr>
          <p:cNvPr id="4" name="Picture 3" descr="ggplot2_scale_hue_color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4939" y="3371854"/>
            <a:ext cx="3810000" cy="3048000"/>
          </a:xfrm>
          <a:prstGeom prst="rect">
            <a:avLst/>
          </a:prstGeom>
        </p:spPr>
      </p:pic>
      <p:pic>
        <p:nvPicPr>
          <p:cNvPr id="6" name="Picture 5" descr="Screen Shot 2014-01-02 at 2.20.1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200" y="3240550"/>
            <a:ext cx="3513043" cy="3179304"/>
          </a:xfrm>
          <a:prstGeom prst="rect">
            <a:avLst/>
          </a:prstGeom>
        </p:spPr>
      </p:pic>
    </p:spTree>
    <p:extLst>
      <p:ext uri="{BB962C8B-B14F-4D97-AF65-F5344CB8AC3E}">
        <p14:creationId xmlns:p14="http://schemas.microsoft.com/office/powerpoint/2010/main" val="59360018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gplot2-2.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2200" y="167481"/>
            <a:ext cx="6489891" cy="6489891"/>
          </a:xfrm>
          <a:prstGeom prst="rect">
            <a:avLst/>
          </a:prstGeom>
        </p:spPr>
      </p:pic>
      <p:sp>
        <p:nvSpPr>
          <p:cNvPr id="3" name="Title 2"/>
          <p:cNvSpPr>
            <a:spLocks noGrp="1"/>
          </p:cNvSpPr>
          <p:nvPr>
            <p:ph type="title"/>
          </p:nvPr>
        </p:nvSpPr>
        <p:spPr/>
        <p:txBody>
          <a:bodyPr>
            <a:normAutofit fontScale="90000"/>
          </a:bodyPr>
          <a:lstStyle/>
          <a:p>
            <a:r>
              <a:rPr lang="en-US" dirty="0"/>
              <a:t>d</a:t>
            </a:r>
            <a:r>
              <a:rPr lang="en-US" dirty="0" smtClean="0"/>
              <a:t>raw a scatterplot. color by factor.</a:t>
            </a:r>
            <a:endParaRPr lang="en-US" dirty="0"/>
          </a:p>
        </p:txBody>
      </p:sp>
    </p:spTree>
    <p:extLst>
      <p:ext uri="{BB962C8B-B14F-4D97-AF65-F5344CB8AC3E}">
        <p14:creationId xmlns:p14="http://schemas.microsoft.com/office/powerpoint/2010/main" val="319477498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a</a:t>
            </a:r>
            <a:r>
              <a:rPr lang="en-US" dirty="0" smtClean="0"/>
              <a:t> good visualization…</a:t>
            </a:r>
            <a:endParaRPr lang="en-US" dirty="0"/>
          </a:p>
        </p:txBody>
      </p:sp>
      <p:sp>
        <p:nvSpPr>
          <p:cNvPr id="6" name="Content Placeholder 5"/>
          <p:cNvSpPr>
            <a:spLocks noGrp="1"/>
          </p:cNvSpPr>
          <p:nvPr>
            <p:ph idx="1"/>
          </p:nvPr>
        </p:nvSpPr>
        <p:spPr/>
        <p:txBody>
          <a:bodyPr/>
          <a:lstStyle/>
          <a:p>
            <a:pPr marL="457200" indent="-457200">
              <a:buFont typeface="Arial"/>
              <a:buChar char="•"/>
            </a:pPr>
            <a:r>
              <a:rPr lang="en-US" dirty="0" smtClean="0"/>
              <a:t>accurately conveys data</a:t>
            </a:r>
          </a:p>
          <a:p>
            <a:pPr marL="457200" indent="-457200">
              <a:buFont typeface="Arial"/>
              <a:buChar char="•"/>
            </a:pPr>
            <a:r>
              <a:rPr lang="en-US" dirty="0"/>
              <a:t>d</a:t>
            </a:r>
            <a:r>
              <a:rPr lang="en-US" dirty="0" smtClean="0"/>
              <a:t>istills and summarizes</a:t>
            </a:r>
          </a:p>
          <a:p>
            <a:pPr marL="457200" indent="-457200">
              <a:buFont typeface="Arial"/>
              <a:buChar char="•"/>
            </a:pPr>
            <a:r>
              <a:rPr lang="en-US" dirty="0" smtClean="0"/>
              <a:t>helps to discern relationships</a:t>
            </a:r>
          </a:p>
          <a:p>
            <a:pPr marL="457200" indent="-457200">
              <a:buFont typeface="Arial"/>
              <a:buChar char="•"/>
            </a:pPr>
            <a:r>
              <a:rPr lang="en-US" dirty="0" smtClean="0"/>
              <a:t>takes into account audience considerations</a:t>
            </a:r>
          </a:p>
          <a:p>
            <a:pPr marL="457200" indent="-457200">
              <a:buFont typeface="Arial"/>
              <a:buChar char="•"/>
            </a:pPr>
            <a:endParaRPr lang="en-US" dirty="0" smtClean="0"/>
          </a:p>
          <a:p>
            <a:pPr marL="457200" indent="-457200">
              <a:buFont typeface="Arial"/>
              <a:buChar char="•"/>
            </a:pPr>
            <a:endParaRPr lang="en-US" dirty="0"/>
          </a:p>
        </p:txBody>
      </p:sp>
    </p:spTree>
    <p:extLst>
      <p:ext uri="{BB962C8B-B14F-4D97-AF65-F5344CB8AC3E}">
        <p14:creationId xmlns:p14="http://schemas.microsoft.com/office/powerpoint/2010/main" val="396609898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
            </a:r>
            <a:r>
              <a:rPr lang="en-US" dirty="0" smtClean="0"/>
              <a:t>ad visualizations…</a:t>
            </a:r>
            <a:endParaRPr lang="en-US" dirty="0"/>
          </a:p>
        </p:txBody>
      </p:sp>
      <p:sp>
        <p:nvSpPr>
          <p:cNvPr id="3" name="Content Placeholder 2"/>
          <p:cNvSpPr>
            <a:spLocks noGrp="1"/>
          </p:cNvSpPr>
          <p:nvPr>
            <p:ph idx="1"/>
          </p:nvPr>
        </p:nvSpPr>
        <p:spPr/>
        <p:txBody>
          <a:bodyPr/>
          <a:lstStyle/>
          <a:p>
            <a:pPr marL="342900" indent="-342900">
              <a:buFont typeface="Arial"/>
              <a:buChar char="•"/>
            </a:pPr>
            <a:r>
              <a:rPr lang="en-US" dirty="0"/>
              <a:t>t</a:t>
            </a:r>
            <a:r>
              <a:rPr lang="en-US" dirty="0" smtClean="0"/>
              <a:t>oo much information</a:t>
            </a:r>
          </a:p>
          <a:p>
            <a:pPr marL="342900" indent="-342900">
              <a:buFont typeface="Arial"/>
              <a:buChar char="•"/>
            </a:pPr>
            <a:r>
              <a:rPr lang="en-US" dirty="0"/>
              <a:t>d</a:t>
            </a:r>
            <a:r>
              <a:rPr lang="en-US" dirty="0" smtClean="0"/>
              <a:t>isplay choices distort reality</a:t>
            </a:r>
          </a:p>
          <a:p>
            <a:pPr marL="342900" indent="-342900">
              <a:buFont typeface="Arial"/>
              <a:buChar char="•"/>
            </a:pPr>
            <a:r>
              <a:rPr lang="en-US" dirty="0"/>
              <a:t>i</a:t>
            </a:r>
            <a:r>
              <a:rPr lang="en-US" dirty="0" smtClean="0"/>
              <a:t>nconsistent scales, ordering, placement</a:t>
            </a:r>
          </a:p>
          <a:p>
            <a:pPr marL="342900" indent="-342900">
              <a:buFont typeface="Arial"/>
              <a:buChar char="•"/>
            </a:pPr>
            <a:r>
              <a:rPr lang="en-US" dirty="0"/>
              <a:t>t</a:t>
            </a:r>
            <a:r>
              <a:rPr lang="en-US" dirty="0" smtClean="0"/>
              <a:t>oo many colors/patterns/styles</a:t>
            </a:r>
          </a:p>
          <a:p>
            <a:pPr marL="342900" indent="-342900">
              <a:buFont typeface="Arial"/>
              <a:buChar char="•"/>
            </a:pPr>
            <a:r>
              <a:rPr lang="en-US" dirty="0"/>
              <a:t>a</a:t>
            </a:r>
            <a:r>
              <a:rPr lang="en-US" dirty="0" smtClean="0"/>
              <a:t>bsolute values vs. </a:t>
            </a:r>
            <a:r>
              <a:rPr lang="en-US" dirty="0"/>
              <a:t>p</a:t>
            </a:r>
            <a:r>
              <a:rPr lang="en-US" dirty="0" smtClean="0"/>
              <a:t>ercentages</a:t>
            </a:r>
          </a:p>
          <a:p>
            <a:pPr marL="342900" indent="-342900">
              <a:buFont typeface="Arial"/>
              <a:buChar char="•"/>
            </a:pPr>
            <a:endParaRPr lang="en-US" dirty="0"/>
          </a:p>
          <a:p>
            <a:pPr marL="342900" indent="-342900">
              <a:buFont typeface="Arial"/>
              <a:buChar char="•"/>
            </a:pPr>
            <a:endParaRPr lang="en-US" dirty="0"/>
          </a:p>
        </p:txBody>
      </p:sp>
    </p:spTree>
    <p:extLst>
      <p:ext uri="{BB962C8B-B14F-4D97-AF65-F5344CB8AC3E}">
        <p14:creationId xmlns:p14="http://schemas.microsoft.com/office/powerpoint/2010/main" val="55103864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36"/>
          <p:cNvPicPr preferRelativeResize="0"/>
          <p:nvPr/>
        </p:nvPicPr>
        <p:blipFill>
          <a:blip r:embed="rId2"/>
          <a:stretch>
            <a:fillRect/>
          </a:stretch>
        </p:blipFill>
        <p:spPr>
          <a:xfrm>
            <a:off x="343031" y="1412622"/>
            <a:ext cx="3752680" cy="5288419"/>
          </a:xfrm>
          <a:prstGeom prst="rect">
            <a:avLst/>
          </a:prstGeom>
          <a:noFill/>
          <a:ln>
            <a:noFill/>
          </a:ln>
        </p:spPr>
      </p:pic>
      <p:sp>
        <p:nvSpPr>
          <p:cNvPr id="2" name="Title 1"/>
          <p:cNvSpPr>
            <a:spLocks noGrp="1"/>
          </p:cNvSpPr>
          <p:nvPr>
            <p:ph type="title"/>
          </p:nvPr>
        </p:nvSpPr>
        <p:spPr/>
        <p:txBody>
          <a:bodyPr/>
          <a:lstStyle/>
          <a:p>
            <a:r>
              <a:rPr lang="en-US" dirty="0"/>
              <a:t>b</a:t>
            </a:r>
            <a:r>
              <a:rPr lang="en-US" dirty="0" smtClean="0"/>
              <a:t>ad visualization</a:t>
            </a:r>
            <a:endParaRPr lang="en-US" dirty="0"/>
          </a:p>
        </p:txBody>
      </p:sp>
      <p:sp>
        <p:nvSpPr>
          <p:cNvPr id="6" name="Shape 35"/>
          <p:cNvSpPr txBox="1">
            <a:spLocks/>
          </p:cNvSpPr>
          <p:nvPr/>
        </p:nvSpPr>
        <p:spPr>
          <a:xfrm>
            <a:off x="4250427" y="2224570"/>
            <a:ext cx="4663386" cy="3670767"/>
          </a:xfrm>
          <a:prstGeom prst="rect">
            <a:avLst/>
          </a:prstGeom>
        </p:spPr>
        <p:txBody>
          <a:bodyPr lIns="91425" tIns="91425" rIns="91425" bIns="91425" anchor="t" anchorCtr="0">
            <a:noAutofit/>
          </a:bodyPr>
          <a:lstStyle>
            <a:lvl1pPr marL="0" indent="0" algn="l" defTabSz="914400" rtl="0" eaLnBrk="1" latinLnBrk="0" hangingPunct="1">
              <a:spcBef>
                <a:spcPts val="2000"/>
              </a:spcBef>
              <a:buClr>
                <a:schemeClr val="accent1"/>
              </a:buClr>
              <a:buFontTx/>
              <a:buNone/>
              <a:defRPr sz="2400" kern="1200">
                <a:solidFill>
                  <a:schemeClr val="tx1">
                    <a:lumMod val="65000"/>
                    <a:lumOff val="35000"/>
                  </a:schemeClr>
                </a:solidFill>
                <a:latin typeface="+mn-lt"/>
                <a:ea typeface="+mn-ea"/>
                <a:cs typeface="+mn-cs"/>
              </a:defRPr>
            </a:lvl1pPr>
            <a:lvl2pPr marL="349250" indent="0" algn="l" defTabSz="914400" rtl="0" eaLnBrk="1" latinLnBrk="0" hangingPunct="1">
              <a:spcBef>
                <a:spcPts val="600"/>
              </a:spcBef>
              <a:buClr>
                <a:schemeClr val="accent1">
                  <a:lumMod val="50000"/>
                </a:schemeClr>
              </a:buClr>
              <a:buFontTx/>
              <a:buNone/>
              <a:defRPr sz="2000" kern="1200">
                <a:solidFill>
                  <a:schemeClr val="tx1">
                    <a:lumMod val="65000"/>
                    <a:lumOff val="35000"/>
                  </a:schemeClr>
                </a:solidFill>
                <a:latin typeface="+mn-lt"/>
                <a:ea typeface="+mn-ea"/>
                <a:cs typeface="+mn-cs"/>
              </a:defRPr>
            </a:lvl2pPr>
            <a:lvl3pPr marL="685800" indent="0" algn="l" defTabSz="914400" rtl="0" eaLnBrk="1" latinLnBrk="0" hangingPunct="1">
              <a:spcBef>
                <a:spcPts val="600"/>
              </a:spcBef>
              <a:buClr>
                <a:schemeClr val="accent1"/>
              </a:buClr>
              <a:buFontTx/>
              <a:buNone/>
              <a:defRPr sz="2000" kern="1200">
                <a:solidFill>
                  <a:schemeClr val="tx1">
                    <a:lumMod val="65000"/>
                    <a:lumOff val="35000"/>
                  </a:schemeClr>
                </a:solidFill>
                <a:latin typeface="+mn-lt"/>
                <a:ea typeface="+mn-ea"/>
                <a:cs typeface="+mn-cs"/>
              </a:defRPr>
            </a:lvl3pPr>
            <a:lvl4pPr marL="1035050" indent="0" algn="l" defTabSz="914400" rtl="0" eaLnBrk="1" latinLnBrk="0" hangingPunct="1">
              <a:spcBef>
                <a:spcPts val="600"/>
              </a:spcBef>
              <a:buClr>
                <a:schemeClr val="accent1">
                  <a:lumMod val="50000"/>
                </a:schemeClr>
              </a:buClr>
              <a:buFontTx/>
              <a:buNone/>
              <a:defRPr sz="2000" kern="1200">
                <a:solidFill>
                  <a:schemeClr val="tx1">
                    <a:lumMod val="65000"/>
                    <a:lumOff val="35000"/>
                  </a:schemeClr>
                </a:solidFill>
                <a:latin typeface="+mn-lt"/>
                <a:ea typeface="+mn-ea"/>
                <a:cs typeface="+mn-cs"/>
              </a:defRPr>
            </a:lvl4pPr>
            <a:lvl5pPr marL="1371600" indent="0" algn="l" defTabSz="914400" rtl="0" eaLnBrk="1" latinLnBrk="0" hangingPunct="1">
              <a:spcBef>
                <a:spcPts val="600"/>
              </a:spcBef>
              <a:buClr>
                <a:schemeClr val="accent1"/>
              </a:buClr>
              <a:buFontTx/>
              <a:buNone/>
              <a:defRPr sz="20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76200">
              <a:buClr>
                <a:schemeClr val="dk1"/>
              </a:buClr>
              <a:buSzPct val="166666"/>
            </a:pPr>
            <a:r>
              <a:rPr lang="en" dirty="0" smtClean="0"/>
              <a:t>Height of bar is total missions to moon, which you can try to read off the y-axis or manually add numbers - redundant</a:t>
            </a:r>
          </a:p>
          <a:p>
            <a:pPr marL="76200">
              <a:buClr>
                <a:schemeClr val="dk1"/>
              </a:buClr>
              <a:buSzPct val="166666"/>
            </a:pPr>
            <a:r>
              <a:rPr lang="en" dirty="0" smtClean="0"/>
              <a:t>Two types of missions stacked in one bar makes it hard to compare columns</a:t>
            </a:r>
          </a:p>
          <a:p>
            <a:pPr marL="76200">
              <a:buClr>
                <a:schemeClr val="dk1"/>
              </a:buClr>
              <a:buSzPct val="166666"/>
            </a:pPr>
            <a:r>
              <a:rPr lang="en" dirty="0" smtClean="0"/>
              <a:t>Overall - too complicated</a:t>
            </a:r>
            <a:endParaRPr lang="en" dirty="0"/>
          </a:p>
        </p:txBody>
      </p:sp>
    </p:spTree>
    <p:extLst>
      <p:ext uri="{BB962C8B-B14F-4D97-AF65-F5344CB8AC3E}">
        <p14:creationId xmlns:p14="http://schemas.microsoft.com/office/powerpoint/2010/main" val="2603043179"/>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
            </a:r>
            <a:r>
              <a:rPr lang="en-US" dirty="0" smtClean="0"/>
              <a:t>etter version</a:t>
            </a:r>
            <a:endParaRPr lang="en-US" dirty="0"/>
          </a:p>
        </p:txBody>
      </p:sp>
      <p:sp>
        <p:nvSpPr>
          <p:cNvPr id="5" name="Shape 42"/>
          <p:cNvSpPr txBox="1">
            <a:spLocks noGrp="1"/>
          </p:cNvSpPr>
          <p:nvPr>
            <p:ph idx="1"/>
          </p:nvPr>
        </p:nvSpPr>
        <p:spPr>
          <a:xfrm>
            <a:off x="300991" y="2495679"/>
            <a:ext cx="4807948" cy="3670767"/>
          </a:xfrm>
          <a:prstGeom prst="rect">
            <a:avLst/>
          </a:prstGeom>
        </p:spPr>
        <p:txBody>
          <a:bodyPr lIns="91425" tIns="91425" rIns="91425" bIns="91425" anchor="t" anchorCtr="0">
            <a:noAutofit/>
          </a:bodyPr>
          <a:lstStyle/>
          <a:p>
            <a:pPr marL="38100" lvl="0" rtl="0">
              <a:buClr>
                <a:schemeClr val="dk1"/>
              </a:buClr>
              <a:buSzPct val="166666"/>
            </a:pPr>
            <a:r>
              <a:rPr lang="en" dirty="0"/>
              <a:t>Raw data is simple:</a:t>
            </a:r>
          </a:p>
          <a:p>
            <a:pPr marL="457200" lvl="0" indent="0" rtl="0"/>
            <a:r>
              <a:rPr lang="en" sz="2400" dirty="0">
                <a:latin typeface="Courier New"/>
                <a:ea typeface="Courier New"/>
                <a:cs typeface="Courier New"/>
                <a:sym typeface="Courier New"/>
              </a:rPr>
              <a:t>USA (5,6), USSR (8,0), CHINA (1,0)</a:t>
            </a:r>
          </a:p>
          <a:p>
            <a:pPr marL="38100" lvl="0" rtl="0">
              <a:buClr>
                <a:schemeClr val="dk1"/>
              </a:buClr>
              <a:buSzPct val="166666"/>
            </a:pPr>
            <a:r>
              <a:rPr lang="en" dirty="0"/>
              <a:t>Keep it simple - plot total missions only, unambiguous</a:t>
            </a:r>
          </a:p>
          <a:p>
            <a:pPr marL="38100" lvl="0" rtl="0">
              <a:buClr>
                <a:schemeClr val="dk1"/>
              </a:buClr>
              <a:buSzPct val="166666"/>
            </a:pPr>
            <a:r>
              <a:rPr lang="en" dirty="0"/>
              <a:t>Numbers provide details, relative scale easy to determine at a glance</a:t>
            </a:r>
          </a:p>
        </p:txBody>
      </p:sp>
      <p:sp>
        <p:nvSpPr>
          <p:cNvPr id="6" name="Shape 43"/>
          <p:cNvSpPr/>
          <p:nvPr/>
        </p:nvSpPr>
        <p:spPr>
          <a:xfrm>
            <a:off x="5453321" y="2489856"/>
            <a:ext cx="659099" cy="3369999"/>
          </a:xfrm>
          <a:prstGeom prst="rect">
            <a:avLst/>
          </a:prstGeom>
          <a:solidFill>
            <a:schemeClr val="accent1"/>
          </a:solidFill>
          <a:ln w="19050" cap="flat">
            <a:solidFill>
              <a:schemeClr val="accent1"/>
            </a:solidFill>
            <a:prstDash val="solid"/>
            <a:round/>
            <a:headEnd type="none" w="med" len="med"/>
            <a:tailEnd type="none" w="med" len="med"/>
          </a:ln>
        </p:spPr>
        <p:txBody>
          <a:bodyPr lIns="91425" tIns="91425" rIns="91425" bIns="91425" anchor="ctr" anchorCtr="0">
            <a:noAutofit/>
          </a:bodyPr>
          <a:lstStyle/>
          <a:p>
            <a:endParaRPr/>
          </a:p>
        </p:txBody>
      </p:sp>
      <p:sp>
        <p:nvSpPr>
          <p:cNvPr id="7" name="Shape 44"/>
          <p:cNvSpPr/>
          <p:nvPr/>
        </p:nvSpPr>
        <p:spPr>
          <a:xfrm>
            <a:off x="6323346" y="3187390"/>
            <a:ext cx="659099" cy="2672800"/>
          </a:xfrm>
          <a:prstGeom prst="rect">
            <a:avLst/>
          </a:prstGeom>
          <a:solidFill>
            <a:schemeClr val="accent2"/>
          </a:solidFill>
          <a:ln w="19050" cap="flat">
            <a:solidFill>
              <a:schemeClr val="accent2"/>
            </a:solidFill>
            <a:prstDash val="solid"/>
            <a:round/>
            <a:headEnd type="none" w="med" len="med"/>
            <a:tailEnd type="none" w="med" len="med"/>
          </a:ln>
        </p:spPr>
        <p:txBody>
          <a:bodyPr lIns="91425" tIns="91425" rIns="91425" bIns="91425" anchor="ctr" anchorCtr="0">
            <a:noAutofit/>
          </a:bodyPr>
          <a:lstStyle/>
          <a:p>
            <a:endParaRPr/>
          </a:p>
        </p:txBody>
      </p:sp>
      <p:sp>
        <p:nvSpPr>
          <p:cNvPr id="8" name="Shape 45"/>
          <p:cNvSpPr/>
          <p:nvPr/>
        </p:nvSpPr>
        <p:spPr>
          <a:xfrm>
            <a:off x="7158691" y="5407932"/>
            <a:ext cx="659099" cy="451599"/>
          </a:xfrm>
          <a:prstGeom prst="rect">
            <a:avLst/>
          </a:prstGeom>
          <a:solidFill>
            <a:schemeClr val="accent6"/>
          </a:solidFill>
          <a:ln w="19050" cap="flat">
            <a:solidFill>
              <a:schemeClr val="accent6"/>
            </a:solidFill>
            <a:prstDash val="solid"/>
            <a:round/>
            <a:headEnd type="none" w="med" len="med"/>
            <a:tailEnd type="none" w="med" len="med"/>
          </a:ln>
        </p:spPr>
        <p:txBody>
          <a:bodyPr lIns="91425" tIns="91425" rIns="91425" bIns="91425" anchor="ctr" anchorCtr="0">
            <a:noAutofit/>
          </a:bodyPr>
          <a:lstStyle/>
          <a:p>
            <a:endParaRPr/>
          </a:p>
        </p:txBody>
      </p:sp>
      <p:sp>
        <p:nvSpPr>
          <p:cNvPr id="9" name="Shape 46"/>
          <p:cNvSpPr txBox="1"/>
          <p:nvPr/>
        </p:nvSpPr>
        <p:spPr>
          <a:xfrm>
            <a:off x="6323346" y="5889293"/>
            <a:ext cx="801599" cy="451599"/>
          </a:xfrm>
          <a:prstGeom prst="rect">
            <a:avLst/>
          </a:prstGeom>
        </p:spPr>
        <p:txBody>
          <a:bodyPr lIns="91425" tIns="91425" rIns="91425" bIns="91425" anchor="t" anchorCtr="0">
            <a:noAutofit/>
          </a:bodyPr>
          <a:lstStyle/>
          <a:p>
            <a:pPr>
              <a:buNone/>
            </a:pPr>
            <a:r>
              <a:rPr lang="en" dirty="0"/>
              <a:t>USSR</a:t>
            </a:r>
          </a:p>
        </p:txBody>
      </p:sp>
      <p:sp>
        <p:nvSpPr>
          <p:cNvPr id="10" name="Shape 47"/>
          <p:cNvSpPr txBox="1"/>
          <p:nvPr/>
        </p:nvSpPr>
        <p:spPr>
          <a:xfrm>
            <a:off x="5487646" y="5889293"/>
            <a:ext cx="631800" cy="326000"/>
          </a:xfrm>
          <a:prstGeom prst="rect">
            <a:avLst/>
          </a:prstGeom>
        </p:spPr>
        <p:txBody>
          <a:bodyPr lIns="91425" tIns="91425" rIns="91425" bIns="91425" anchor="t" anchorCtr="0">
            <a:noAutofit/>
          </a:bodyPr>
          <a:lstStyle/>
          <a:p>
            <a:pPr lvl="0" rtl="0">
              <a:buNone/>
            </a:pPr>
            <a:r>
              <a:rPr lang="en" dirty="0"/>
              <a:t>USA</a:t>
            </a:r>
          </a:p>
        </p:txBody>
      </p:sp>
      <p:sp>
        <p:nvSpPr>
          <p:cNvPr id="11" name="Shape 48"/>
          <p:cNvSpPr txBox="1"/>
          <p:nvPr/>
        </p:nvSpPr>
        <p:spPr>
          <a:xfrm>
            <a:off x="7058798" y="5889293"/>
            <a:ext cx="1016509" cy="326000"/>
          </a:xfrm>
          <a:prstGeom prst="rect">
            <a:avLst/>
          </a:prstGeom>
        </p:spPr>
        <p:txBody>
          <a:bodyPr lIns="91425" tIns="91425" rIns="91425" bIns="91425" anchor="t" anchorCtr="0">
            <a:noAutofit/>
          </a:bodyPr>
          <a:lstStyle/>
          <a:p>
            <a:pPr lvl="0" rtl="0">
              <a:buNone/>
            </a:pPr>
            <a:r>
              <a:rPr lang="en" dirty="0"/>
              <a:t>CHINA</a:t>
            </a:r>
          </a:p>
        </p:txBody>
      </p:sp>
      <p:sp>
        <p:nvSpPr>
          <p:cNvPr id="12" name="Shape 49"/>
          <p:cNvSpPr txBox="1"/>
          <p:nvPr/>
        </p:nvSpPr>
        <p:spPr>
          <a:xfrm>
            <a:off x="5602870" y="2038256"/>
            <a:ext cx="631800" cy="451599"/>
          </a:xfrm>
          <a:prstGeom prst="rect">
            <a:avLst/>
          </a:prstGeom>
        </p:spPr>
        <p:txBody>
          <a:bodyPr lIns="91425" tIns="91425" rIns="91425" bIns="91425" anchor="t" anchorCtr="0">
            <a:noAutofit/>
          </a:bodyPr>
          <a:lstStyle/>
          <a:p>
            <a:pPr lvl="0" rtl="0">
              <a:buNone/>
            </a:pPr>
            <a:r>
              <a:rPr lang="en" dirty="0"/>
              <a:t>11</a:t>
            </a:r>
          </a:p>
        </p:txBody>
      </p:sp>
      <p:sp>
        <p:nvSpPr>
          <p:cNvPr id="13" name="Shape 50"/>
          <p:cNvSpPr txBox="1"/>
          <p:nvPr/>
        </p:nvSpPr>
        <p:spPr>
          <a:xfrm>
            <a:off x="6526895" y="2735789"/>
            <a:ext cx="631800" cy="451599"/>
          </a:xfrm>
          <a:prstGeom prst="rect">
            <a:avLst/>
          </a:prstGeom>
        </p:spPr>
        <p:txBody>
          <a:bodyPr lIns="91425" tIns="91425" rIns="91425" bIns="91425" anchor="t" anchorCtr="0">
            <a:noAutofit/>
          </a:bodyPr>
          <a:lstStyle/>
          <a:p>
            <a:pPr lvl="0" rtl="0">
              <a:buNone/>
            </a:pPr>
            <a:r>
              <a:rPr lang="en"/>
              <a:t>8</a:t>
            </a:r>
          </a:p>
        </p:txBody>
      </p:sp>
      <p:sp>
        <p:nvSpPr>
          <p:cNvPr id="14" name="Shape 51"/>
          <p:cNvSpPr txBox="1"/>
          <p:nvPr/>
        </p:nvSpPr>
        <p:spPr>
          <a:xfrm>
            <a:off x="7331170" y="4956323"/>
            <a:ext cx="631800" cy="451599"/>
          </a:xfrm>
          <a:prstGeom prst="rect">
            <a:avLst/>
          </a:prstGeom>
        </p:spPr>
        <p:txBody>
          <a:bodyPr lIns="91425" tIns="91425" rIns="91425" bIns="91425" anchor="t" anchorCtr="0">
            <a:noAutofit/>
          </a:bodyPr>
          <a:lstStyle/>
          <a:p>
            <a:pPr lvl="0" rtl="0">
              <a:buNone/>
            </a:pPr>
            <a:r>
              <a:rPr lang="en"/>
              <a:t>1</a:t>
            </a:r>
          </a:p>
        </p:txBody>
      </p:sp>
    </p:spTree>
    <p:extLst>
      <p:ext uri="{BB962C8B-B14F-4D97-AF65-F5344CB8AC3E}">
        <p14:creationId xmlns:p14="http://schemas.microsoft.com/office/powerpoint/2010/main" val="7345650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6"/>
                                        </p:tgtEl>
                                        <p:attrNameLst>
                                          <p:attrName>fillcolor</p:attrName>
                                        </p:attrNameLst>
                                      </p:cBhvr>
                                      <p:to>
                                        <a:schemeClr val="accent2"/>
                                      </p:to>
                                    </p:animClr>
                                    <p:set>
                                      <p:cBhvr>
                                        <p:cTn id="7" dur="2000" fill="hold"/>
                                        <p:tgtEl>
                                          <p:spTgt spid="6"/>
                                        </p:tgtEl>
                                        <p:attrNameLst>
                                          <p:attrName>fill.type</p:attrName>
                                        </p:attrNameLst>
                                      </p:cBhvr>
                                      <p:to>
                                        <p:strVal val="solid"/>
                                      </p:to>
                                    </p:set>
                                    <p:set>
                                      <p:cBhvr>
                                        <p:cTn id="8" dur="2000" fill="hold"/>
                                        <p:tgtEl>
                                          <p:spTgt spid="6"/>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7"/>
                                        </p:tgtEl>
                                        <p:attrNameLst>
                                          <p:attrName>fillcolor</p:attrName>
                                        </p:attrNameLst>
                                      </p:cBhvr>
                                      <p:to>
                                        <a:schemeClr val="accent2"/>
                                      </p:to>
                                    </p:animClr>
                                    <p:set>
                                      <p:cBhvr>
                                        <p:cTn id="11" dur="2000" fill="hold"/>
                                        <p:tgtEl>
                                          <p:spTgt spid="7"/>
                                        </p:tgtEl>
                                        <p:attrNameLst>
                                          <p:attrName>fill.type</p:attrName>
                                        </p:attrNameLst>
                                      </p:cBhvr>
                                      <p:to>
                                        <p:strVal val="solid"/>
                                      </p:to>
                                    </p:set>
                                    <p:set>
                                      <p:cBhvr>
                                        <p:cTn id="12" dur="2000" fill="hold"/>
                                        <p:tgtEl>
                                          <p:spTgt spid="7"/>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8"/>
                                        </p:tgtEl>
                                        <p:attrNameLst>
                                          <p:attrName>fillcolor</p:attrName>
                                        </p:attrNameLst>
                                      </p:cBhvr>
                                      <p:to>
                                        <a:schemeClr val="accent2"/>
                                      </p:to>
                                    </p:animClr>
                                    <p:set>
                                      <p:cBhvr>
                                        <p:cTn id="15" dur="2000" fill="hold"/>
                                        <p:tgtEl>
                                          <p:spTgt spid="8"/>
                                        </p:tgtEl>
                                        <p:attrNameLst>
                                          <p:attrName>fill.type</p:attrName>
                                        </p:attrNameLst>
                                      </p:cBhvr>
                                      <p:to>
                                        <p:strVal val="solid"/>
                                      </p:to>
                                    </p:set>
                                    <p:set>
                                      <p:cBhvr>
                                        <p:cTn id="16" dur="2000" fill="hold"/>
                                        <p:tgtEl>
                                          <p:spTgt spid="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
            </a:r>
            <a:r>
              <a:rPr lang="en-US" dirty="0" smtClean="0"/>
              <a:t>ie charts</a:t>
            </a:r>
            <a:endParaRPr lang="en-US" dirty="0"/>
          </a:p>
        </p:txBody>
      </p:sp>
      <p:pic>
        <p:nvPicPr>
          <p:cNvPr id="4" name="Shape 76"/>
          <p:cNvPicPr preferRelativeResize="0"/>
          <p:nvPr/>
        </p:nvPicPr>
        <p:blipFill>
          <a:blip r:embed="rId3"/>
          <a:stretch>
            <a:fillRect/>
          </a:stretch>
        </p:blipFill>
        <p:spPr>
          <a:xfrm>
            <a:off x="304224" y="2180945"/>
            <a:ext cx="3491795" cy="4373957"/>
          </a:xfrm>
          <a:prstGeom prst="rect">
            <a:avLst/>
          </a:prstGeom>
          <a:noFill/>
          <a:ln>
            <a:noFill/>
          </a:ln>
        </p:spPr>
      </p:pic>
      <p:pic>
        <p:nvPicPr>
          <p:cNvPr id="5" name="Shape 74"/>
          <p:cNvPicPr preferRelativeResize="0"/>
          <p:nvPr/>
        </p:nvPicPr>
        <p:blipFill>
          <a:blip r:embed="rId4"/>
          <a:stretch>
            <a:fillRect/>
          </a:stretch>
        </p:blipFill>
        <p:spPr>
          <a:xfrm>
            <a:off x="4281231" y="2425717"/>
            <a:ext cx="4734329" cy="4129185"/>
          </a:xfrm>
          <a:prstGeom prst="rect">
            <a:avLst/>
          </a:prstGeom>
          <a:noFill/>
          <a:ln>
            <a:noFill/>
          </a:ln>
        </p:spPr>
      </p:pic>
    </p:spTree>
    <p:extLst>
      <p:ext uri="{BB962C8B-B14F-4D97-AF65-F5344CB8AC3E}">
        <p14:creationId xmlns:p14="http://schemas.microsoft.com/office/powerpoint/2010/main" val="2891399783"/>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pie chart issues</a:t>
            </a:r>
            <a:endParaRPr lang="en-US" dirty="0"/>
          </a:p>
        </p:txBody>
      </p:sp>
      <p:sp>
        <p:nvSpPr>
          <p:cNvPr id="6" name="Content Placeholder 5"/>
          <p:cNvSpPr>
            <a:spLocks noGrp="1"/>
          </p:cNvSpPr>
          <p:nvPr>
            <p:ph idx="1"/>
          </p:nvPr>
        </p:nvSpPr>
        <p:spPr/>
        <p:txBody>
          <a:bodyPr/>
          <a:lstStyle/>
          <a:p>
            <a:pPr marL="457200" indent="-457200">
              <a:buFont typeface="Arial"/>
              <a:buChar char="•"/>
            </a:pPr>
            <a:r>
              <a:rPr lang="en-US" dirty="0" smtClean="0"/>
              <a:t>Inconsistent labeling</a:t>
            </a:r>
          </a:p>
          <a:p>
            <a:pPr marL="457200" indent="-457200">
              <a:buFont typeface="Arial"/>
              <a:buChar char="•"/>
            </a:pPr>
            <a:r>
              <a:rPr lang="en-US" dirty="0" smtClean="0"/>
              <a:t>Not all points can be labeled – data lost</a:t>
            </a:r>
          </a:p>
          <a:p>
            <a:pPr marL="457200" indent="-457200">
              <a:buFont typeface="Arial"/>
              <a:buChar char="•"/>
            </a:pPr>
            <a:r>
              <a:rPr lang="en-US" dirty="0" smtClean="0"/>
              <a:t>Colors meaningless</a:t>
            </a:r>
          </a:p>
          <a:p>
            <a:pPr marL="457200" indent="-457200">
              <a:buFont typeface="Arial"/>
              <a:buChar char="•"/>
            </a:pPr>
            <a:r>
              <a:rPr lang="en-US" dirty="0" smtClean="0"/>
              <a:t>Arc length meaningful, but hard to compare and eye is drawn to area</a:t>
            </a:r>
          </a:p>
          <a:p>
            <a:pPr marL="457200" indent="-457200">
              <a:buFont typeface="Arial"/>
              <a:buChar char="•"/>
            </a:pPr>
            <a:r>
              <a:rPr lang="en-US" dirty="0" smtClean="0"/>
              <a:t>3D even worse: adds no information</a:t>
            </a:r>
          </a:p>
          <a:p>
            <a:pPr marL="457200" indent="-457200">
              <a:buFont typeface="Arial"/>
              <a:buChar char="•"/>
            </a:pPr>
            <a:endParaRPr lang="en-US" dirty="0" smtClean="0"/>
          </a:p>
          <a:p>
            <a:pPr marL="457200" indent="-457200">
              <a:buFont typeface="Arial"/>
              <a:buChar char="•"/>
            </a:pPr>
            <a:endParaRPr lang="en-US" dirty="0"/>
          </a:p>
        </p:txBody>
      </p:sp>
    </p:spTree>
    <p:extLst>
      <p:ext uri="{BB962C8B-B14F-4D97-AF65-F5344CB8AC3E}">
        <p14:creationId xmlns:p14="http://schemas.microsoft.com/office/powerpoint/2010/main" val="394977931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hape 99"/>
          <p:cNvPicPr preferRelativeResize="0"/>
          <p:nvPr/>
        </p:nvPicPr>
        <p:blipFill>
          <a:blip r:embed="rId2"/>
          <a:stretch>
            <a:fillRect/>
          </a:stretch>
        </p:blipFill>
        <p:spPr>
          <a:xfrm>
            <a:off x="1488891" y="2024970"/>
            <a:ext cx="6166219" cy="4803873"/>
          </a:xfrm>
          <a:prstGeom prst="rect">
            <a:avLst/>
          </a:prstGeom>
          <a:noFill/>
          <a:ln>
            <a:noFill/>
          </a:ln>
        </p:spPr>
      </p:pic>
      <p:sp>
        <p:nvSpPr>
          <p:cNvPr id="2" name="Title 1"/>
          <p:cNvSpPr>
            <a:spLocks noGrp="1"/>
          </p:cNvSpPr>
          <p:nvPr>
            <p:ph type="title"/>
          </p:nvPr>
        </p:nvSpPr>
        <p:spPr/>
        <p:txBody>
          <a:bodyPr/>
          <a:lstStyle/>
          <a:p>
            <a:r>
              <a:rPr lang="en-US" dirty="0"/>
              <a:t>m</a:t>
            </a:r>
            <a:r>
              <a:rPr lang="en-US" dirty="0" smtClean="0"/>
              <a:t>isleading scales</a:t>
            </a:r>
            <a:endParaRPr lang="en-US" dirty="0"/>
          </a:p>
        </p:txBody>
      </p:sp>
    </p:spTree>
    <p:extLst>
      <p:ext uri="{BB962C8B-B14F-4D97-AF65-F5344CB8AC3E}">
        <p14:creationId xmlns:p14="http://schemas.microsoft.com/office/powerpoint/2010/main" val="1438255427"/>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hape 98"/>
          <p:cNvPicPr preferRelativeResize="0"/>
          <p:nvPr/>
        </p:nvPicPr>
        <p:blipFill rotWithShape="1">
          <a:blip r:embed="rId2"/>
          <a:srcRect l="3419" t="6702" r="2768" b="3729"/>
          <a:stretch/>
        </p:blipFill>
        <p:spPr>
          <a:xfrm>
            <a:off x="1335108" y="2038256"/>
            <a:ext cx="6473784" cy="4657267"/>
          </a:xfrm>
          <a:prstGeom prst="rect">
            <a:avLst/>
          </a:prstGeom>
          <a:noFill/>
          <a:ln>
            <a:noFill/>
          </a:ln>
        </p:spPr>
      </p:pic>
      <p:sp>
        <p:nvSpPr>
          <p:cNvPr id="2" name="Title 1"/>
          <p:cNvSpPr>
            <a:spLocks noGrp="1"/>
          </p:cNvSpPr>
          <p:nvPr>
            <p:ph type="title"/>
          </p:nvPr>
        </p:nvSpPr>
        <p:spPr/>
        <p:txBody>
          <a:bodyPr/>
          <a:lstStyle/>
          <a:p>
            <a:r>
              <a:rPr lang="en-US" dirty="0"/>
              <a:t>m</a:t>
            </a:r>
            <a:r>
              <a:rPr lang="en-US" dirty="0" smtClean="0"/>
              <a:t>idgets to giants? not really…</a:t>
            </a:r>
            <a:endParaRPr lang="en-US" dirty="0"/>
          </a:p>
        </p:txBody>
      </p:sp>
    </p:spTree>
    <p:extLst>
      <p:ext uri="{BB962C8B-B14F-4D97-AF65-F5344CB8AC3E}">
        <p14:creationId xmlns:p14="http://schemas.microsoft.com/office/powerpoint/2010/main" val="3395746944"/>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hape 106"/>
          <p:cNvPicPr preferRelativeResize="0"/>
          <p:nvPr/>
        </p:nvPicPr>
        <p:blipFill rotWithShape="1">
          <a:blip r:embed="rId2"/>
          <a:srcRect b="81342"/>
          <a:stretch/>
        </p:blipFill>
        <p:spPr>
          <a:xfrm>
            <a:off x="1410601" y="3221961"/>
            <a:ext cx="3175126" cy="1223611"/>
          </a:xfrm>
          <a:prstGeom prst="rect">
            <a:avLst/>
          </a:prstGeom>
          <a:noFill/>
          <a:ln>
            <a:noFill/>
          </a:ln>
        </p:spPr>
      </p:pic>
      <p:sp>
        <p:nvSpPr>
          <p:cNvPr id="2" name="Title 1"/>
          <p:cNvSpPr>
            <a:spLocks noGrp="1"/>
          </p:cNvSpPr>
          <p:nvPr>
            <p:ph type="title"/>
          </p:nvPr>
        </p:nvSpPr>
        <p:spPr/>
        <p:txBody>
          <a:bodyPr/>
          <a:lstStyle/>
          <a:p>
            <a:r>
              <a:rPr lang="en-US" dirty="0"/>
              <a:t>j</a:t>
            </a:r>
            <a:r>
              <a:rPr lang="en-US" dirty="0" smtClean="0"/>
              <a:t>ust plain ridiculous</a:t>
            </a:r>
            <a:endParaRPr lang="en-US" dirty="0"/>
          </a:p>
        </p:txBody>
      </p:sp>
      <p:pic>
        <p:nvPicPr>
          <p:cNvPr id="3" name="Shape 106"/>
          <p:cNvPicPr preferRelativeResize="0"/>
          <p:nvPr/>
        </p:nvPicPr>
        <p:blipFill rotWithShape="1">
          <a:blip r:embed="rId2"/>
          <a:srcRect t="20175" b="3160"/>
          <a:stretch/>
        </p:blipFill>
        <p:spPr>
          <a:xfrm>
            <a:off x="4345157" y="2038256"/>
            <a:ext cx="3175126" cy="4819744"/>
          </a:xfrm>
          <a:prstGeom prst="rect">
            <a:avLst/>
          </a:prstGeom>
          <a:noFill/>
          <a:ln>
            <a:noFill/>
          </a:ln>
        </p:spPr>
      </p:pic>
    </p:spTree>
    <p:extLst>
      <p:ext uri="{BB962C8B-B14F-4D97-AF65-F5344CB8AC3E}">
        <p14:creationId xmlns:p14="http://schemas.microsoft.com/office/powerpoint/2010/main" val="1554455207"/>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hape 113"/>
          <p:cNvPicPr preferRelativeResize="0"/>
          <p:nvPr/>
        </p:nvPicPr>
        <p:blipFill rotWithShape="1">
          <a:blip r:embed="rId2"/>
          <a:srcRect t="12538" r="50453" b="5189"/>
          <a:stretch/>
        </p:blipFill>
        <p:spPr>
          <a:xfrm>
            <a:off x="1921093" y="1819953"/>
            <a:ext cx="5301814" cy="4777377"/>
          </a:xfrm>
          <a:prstGeom prst="rect">
            <a:avLst/>
          </a:prstGeom>
          <a:noFill/>
          <a:ln>
            <a:noFill/>
          </a:ln>
        </p:spPr>
      </p:pic>
      <p:sp>
        <p:nvSpPr>
          <p:cNvPr id="2" name="Title 1"/>
          <p:cNvSpPr>
            <a:spLocks noGrp="1"/>
          </p:cNvSpPr>
          <p:nvPr>
            <p:ph type="title"/>
          </p:nvPr>
        </p:nvSpPr>
        <p:spPr/>
        <p:txBody>
          <a:bodyPr/>
          <a:lstStyle/>
          <a:p>
            <a:r>
              <a:rPr lang="en-US" dirty="0"/>
              <a:t>d</a:t>
            </a:r>
            <a:r>
              <a:rPr lang="en-US" dirty="0" smtClean="0"/>
              <a:t>ual axis confusion</a:t>
            </a:r>
            <a:endParaRPr lang="en-US" dirty="0"/>
          </a:p>
        </p:txBody>
      </p:sp>
    </p:spTree>
    <p:extLst>
      <p:ext uri="{BB962C8B-B14F-4D97-AF65-F5344CB8AC3E}">
        <p14:creationId xmlns:p14="http://schemas.microsoft.com/office/powerpoint/2010/main" val="282580669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3939" b="2424"/>
          <a:stretch/>
        </p:blipFill>
        <p:spPr>
          <a:xfrm>
            <a:off x="1800840" y="269355"/>
            <a:ext cx="6805278" cy="6372214"/>
          </a:xfrm>
          <a:prstGeom prst="rect">
            <a:avLst/>
          </a:prstGeom>
        </p:spPr>
      </p:pic>
      <p:sp>
        <p:nvSpPr>
          <p:cNvPr id="2" name="Title 1"/>
          <p:cNvSpPr>
            <a:spLocks noGrp="1"/>
          </p:cNvSpPr>
          <p:nvPr>
            <p:ph type="title"/>
          </p:nvPr>
        </p:nvSpPr>
        <p:spPr/>
        <p:txBody>
          <a:bodyPr>
            <a:normAutofit/>
          </a:bodyPr>
          <a:lstStyle/>
          <a:p>
            <a:r>
              <a:rPr lang="en-US" dirty="0"/>
              <a:t>f</a:t>
            </a:r>
            <a:r>
              <a:rPr lang="en-US" dirty="0" smtClean="0"/>
              <a:t>acet to explore categories.</a:t>
            </a:r>
            <a:endParaRPr lang="en-US" dirty="0"/>
          </a:p>
        </p:txBody>
      </p:sp>
    </p:spTree>
    <p:extLst>
      <p:ext uri="{BB962C8B-B14F-4D97-AF65-F5344CB8AC3E}">
        <p14:creationId xmlns:p14="http://schemas.microsoft.com/office/powerpoint/2010/main" val="320852601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hape 113"/>
          <p:cNvPicPr preferRelativeResize="0"/>
          <p:nvPr/>
        </p:nvPicPr>
        <p:blipFill rotWithShape="1">
          <a:blip r:embed="rId2"/>
          <a:srcRect l="49961" t="4053" b="4811"/>
          <a:stretch/>
        </p:blipFill>
        <p:spPr>
          <a:xfrm>
            <a:off x="2207214" y="2038256"/>
            <a:ext cx="4729572" cy="4578031"/>
          </a:xfrm>
          <a:prstGeom prst="rect">
            <a:avLst/>
          </a:prstGeom>
          <a:noFill/>
          <a:ln>
            <a:noFill/>
          </a:ln>
        </p:spPr>
      </p:pic>
      <p:sp>
        <p:nvSpPr>
          <p:cNvPr id="2" name="Title 1"/>
          <p:cNvSpPr>
            <a:spLocks noGrp="1"/>
          </p:cNvSpPr>
          <p:nvPr>
            <p:ph type="title"/>
          </p:nvPr>
        </p:nvSpPr>
        <p:spPr/>
        <p:txBody>
          <a:bodyPr/>
          <a:lstStyle/>
          <a:p>
            <a:r>
              <a:rPr lang="en-US" dirty="0"/>
              <a:t>b</a:t>
            </a:r>
            <a:r>
              <a:rPr lang="en-US" dirty="0" smtClean="0"/>
              <a:t>etter version</a:t>
            </a:r>
            <a:endParaRPr lang="en-US" dirty="0"/>
          </a:p>
        </p:txBody>
      </p:sp>
    </p:spTree>
    <p:extLst>
      <p:ext uri="{BB962C8B-B14F-4D97-AF65-F5344CB8AC3E}">
        <p14:creationId xmlns:p14="http://schemas.microsoft.com/office/powerpoint/2010/main" val="2644668412"/>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
            </a:r>
            <a:r>
              <a:rPr lang="en-US" dirty="0" smtClean="0"/>
              <a:t>ifficult to read</a:t>
            </a:r>
            <a:endParaRPr lang="en-US" dirty="0"/>
          </a:p>
        </p:txBody>
      </p:sp>
      <p:pic>
        <p:nvPicPr>
          <p:cNvPr id="3" name="Shape 120"/>
          <p:cNvPicPr preferRelativeResize="0"/>
          <p:nvPr/>
        </p:nvPicPr>
        <p:blipFill>
          <a:blip r:embed="rId2"/>
          <a:stretch>
            <a:fillRect/>
          </a:stretch>
        </p:blipFill>
        <p:spPr>
          <a:xfrm>
            <a:off x="1482816" y="2187504"/>
            <a:ext cx="6178369" cy="4904242"/>
          </a:xfrm>
          <a:prstGeom prst="rect">
            <a:avLst/>
          </a:prstGeom>
          <a:noFill/>
          <a:ln>
            <a:noFill/>
          </a:ln>
        </p:spPr>
      </p:pic>
    </p:spTree>
    <p:extLst>
      <p:ext uri="{BB962C8B-B14F-4D97-AF65-F5344CB8AC3E}">
        <p14:creationId xmlns:p14="http://schemas.microsoft.com/office/powerpoint/2010/main" val="3622709151"/>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t>
            </a:r>
            <a:r>
              <a:rPr lang="en-US" dirty="0" smtClean="0"/>
              <a:t>ood visualization</a:t>
            </a:r>
            <a:endParaRPr lang="en-US" dirty="0"/>
          </a:p>
        </p:txBody>
      </p:sp>
      <p:pic>
        <p:nvPicPr>
          <p:cNvPr id="4" name="Picture 3" descr="Screen Shot 2014-01-09 at 3.45.1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70048"/>
            <a:ext cx="9144000" cy="3337932"/>
          </a:xfrm>
          <a:prstGeom prst="rect">
            <a:avLst/>
          </a:prstGeom>
        </p:spPr>
      </p:pic>
    </p:spTree>
    <p:extLst>
      <p:ext uri="{BB962C8B-B14F-4D97-AF65-F5344CB8AC3E}">
        <p14:creationId xmlns:p14="http://schemas.microsoft.com/office/powerpoint/2010/main" val="401217002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
            </a:r>
            <a:r>
              <a:rPr lang="en-US" dirty="0" smtClean="0"/>
              <a:t>etter visualization</a:t>
            </a:r>
            <a:endParaRPr lang="en-US" dirty="0"/>
          </a:p>
        </p:txBody>
      </p:sp>
      <p:pic>
        <p:nvPicPr>
          <p:cNvPr id="4" name="Picture 3" descr="Screen Shot 2014-01-09 at 3.45.31 PM.png"/>
          <p:cNvPicPr>
            <a:picLocks noChangeAspect="1"/>
          </p:cNvPicPr>
          <p:nvPr/>
        </p:nvPicPr>
        <p:blipFill rotWithShape="1">
          <a:blip r:embed="rId2">
            <a:extLst>
              <a:ext uri="{28A0092B-C50C-407E-A947-70E740481C1C}">
                <a14:useLocalDpi xmlns:a14="http://schemas.microsoft.com/office/drawing/2010/main" val="0"/>
              </a:ext>
            </a:extLst>
          </a:blip>
          <a:srcRect t="2187"/>
          <a:stretch/>
        </p:blipFill>
        <p:spPr>
          <a:xfrm>
            <a:off x="0" y="2670048"/>
            <a:ext cx="9144000" cy="3271490"/>
          </a:xfrm>
          <a:prstGeom prst="rect">
            <a:avLst/>
          </a:prstGeom>
        </p:spPr>
      </p:pic>
    </p:spTree>
    <p:extLst>
      <p:ext uri="{BB962C8B-B14F-4D97-AF65-F5344CB8AC3E}">
        <p14:creationId xmlns:p14="http://schemas.microsoft.com/office/powerpoint/2010/main" val="1063064542"/>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12798" t="9433" r="13695" b="7706"/>
          <a:stretch/>
        </p:blipFill>
        <p:spPr>
          <a:xfrm>
            <a:off x="0" y="-9179"/>
            <a:ext cx="9138028" cy="6867179"/>
          </a:xfrm>
          <a:prstGeom prst="rect">
            <a:avLst/>
          </a:prstGeom>
        </p:spPr>
      </p:pic>
    </p:spTree>
    <p:extLst>
      <p:ext uri="{BB962C8B-B14F-4D97-AF65-F5344CB8AC3E}">
        <p14:creationId xmlns:p14="http://schemas.microsoft.com/office/powerpoint/2010/main" val="210826113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
            </a:r>
            <a:r>
              <a:rPr lang="en-US" dirty="0" smtClean="0"/>
              <a:t>ext steps…dynamic, interactive</a:t>
            </a:r>
            <a:endParaRPr lang="en-US" dirty="0"/>
          </a:p>
        </p:txBody>
      </p:sp>
    </p:spTree>
    <p:extLst>
      <p:ext uri="{BB962C8B-B14F-4D97-AF65-F5344CB8AC3E}">
        <p14:creationId xmlns:p14="http://schemas.microsoft.com/office/powerpoint/2010/main" val="1059616212"/>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a:t>
            </a:r>
            <a:r>
              <a:rPr lang="en-US" dirty="0" smtClean="0"/>
              <a:t>eferences for visualization in R</a:t>
            </a:r>
            <a:endParaRPr lang="en-US" dirty="0"/>
          </a:p>
        </p:txBody>
      </p:sp>
      <p:sp>
        <p:nvSpPr>
          <p:cNvPr id="3" name="Content Placeholder 2"/>
          <p:cNvSpPr>
            <a:spLocks noGrp="1"/>
          </p:cNvSpPr>
          <p:nvPr>
            <p:ph idx="1"/>
          </p:nvPr>
        </p:nvSpPr>
        <p:spPr>
          <a:xfrm>
            <a:off x="1114424" y="2595562"/>
            <a:ext cx="7610476" cy="3925936"/>
          </a:xfrm>
        </p:spPr>
        <p:txBody>
          <a:bodyPr>
            <a:normAutofit/>
          </a:bodyPr>
          <a:lstStyle/>
          <a:p>
            <a:r>
              <a:rPr lang="en-US" dirty="0" smtClean="0"/>
              <a:t>R Graphics Cookbook by Winston Chang</a:t>
            </a:r>
          </a:p>
          <a:p>
            <a:pPr lvl="1"/>
            <a:r>
              <a:rPr lang="en-US" dirty="0" smtClean="0"/>
              <a:t>Same content available </a:t>
            </a:r>
            <a:r>
              <a:rPr lang="en-US" dirty="0" smtClean="0"/>
              <a:t>online</a:t>
            </a:r>
          </a:p>
          <a:p>
            <a:pPr lvl="1"/>
            <a:r>
              <a:rPr lang="en-US" dirty="0" smtClean="0"/>
              <a:t>http</a:t>
            </a:r>
            <a:r>
              <a:rPr lang="en-US" dirty="0"/>
              <a:t>://</a:t>
            </a:r>
            <a:r>
              <a:rPr lang="en-US" dirty="0" err="1"/>
              <a:t>www.cookbook-r.com</a:t>
            </a:r>
            <a:r>
              <a:rPr lang="en-US" dirty="0"/>
              <a:t>/</a:t>
            </a:r>
            <a:endParaRPr lang="en-US" dirty="0" smtClean="0"/>
          </a:p>
          <a:p>
            <a:r>
              <a:rPr lang="en-US" dirty="0"/>
              <a:t>d</a:t>
            </a:r>
            <a:r>
              <a:rPr lang="en-US" dirty="0" smtClean="0"/>
              <a:t>ocs.ggplot2.org</a:t>
            </a:r>
          </a:p>
          <a:p>
            <a:r>
              <a:rPr lang="en-US" dirty="0" err="1"/>
              <a:t>ggmap</a:t>
            </a:r>
            <a:endParaRPr lang="en-US" dirty="0"/>
          </a:p>
          <a:p>
            <a:pPr lvl="1"/>
            <a:r>
              <a:rPr lang="en-US" dirty="0"/>
              <a:t>http://stat405.had.co.nz/</a:t>
            </a:r>
            <a:r>
              <a:rPr lang="en-US" dirty="0" err="1"/>
              <a:t>ggmap.pdf</a:t>
            </a:r>
            <a:endParaRPr lang="en-US" dirty="0"/>
          </a:p>
          <a:p>
            <a:r>
              <a:rPr lang="en-US" dirty="0" smtClean="0"/>
              <a:t>shiny</a:t>
            </a:r>
            <a:endParaRPr lang="en-US" dirty="0"/>
          </a:p>
          <a:p>
            <a:pPr lvl="1"/>
            <a:r>
              <a:rPr lang="en-US" dirty="0"/>
              <a:t>http:/</a:t>
            </a:r>
            <a:r>
              <a:rPr lang="en-US" dirty="0" smtClean="0"/>
              <a:t>/</a:t>
            </a:r>
            <a:r>
              <a:rPr lang="en-US" dirty="0" err="1" smtClean="0"/>
              <a:t>www.rstudio.com</a:t>
            </a:r>
            <a:r>
              <a:rPr lang="en-US" dirty="0" smtClean="0"/>
              <a:t>/shiny</a:t>
            </a:r>
            <a:endParaRPr lang="en-US" dirty="0"/>
          </a:p>
        </p:txBody>
      </p:sp>
    </p:spTree>
    <p:extLst>
      <p:ext uri="{BB962C8B-B14F-4D97-AF65-F5344CB8AC3E}">
        <p14:creationId xmlns:p14="http://schemas.microsoft.com/office/powerpoint/2010/main" val="2539649598"/>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a:t>
            </a:r>
            <a:r>
              <a:rPr lang="en-US" dirty="0" smtClean="0"/>
              <a:t>ther </a:t>
            </a:r>
            <a:r>
              <a:rPr lang="en-US" dirty="0"/>
              <a:t>v</a:t>
            </a:r>
            <a:r>
              <a:rPr lang="en-US" dirty="0" smtClean="0"/>
              <a:t>isualization </a:t>
            </a:r>
            <a:r>
              <a:rPr lang="en-US" dirty="0"/>
              <a:t>t</a:t>
            </a:r>
            <a:r>
              <a:rPr lang="en-US" dirty="0" smtClean="0"/>
              <a:t>ools</a:t>
            </a:r>
            <a:endParaRPr lang="en-US" dirty="0"/>
          </a:p>
        </p:txBody>
      </p:sp>
      <p:sp>
        <p:nvSpPr>
          <p:cNvPr id="3" name="Content Placeholder 2"/>
          <p:cNvSpPr>
            <a:spLocks noGrp="1"/>
          </p:cNvSpPr>
          <p:nvPr>
            <p:ph idx="1"/>
          </p:nvPr>
        </p:nvSpPr>
        <p:spPr/>
        <p:txBody>
          <a:bodyPr/>
          <a:lstStyle/>
          <a:p>
            <a:r>
              <a:rPr lang="en-US" dirty="0" smtClean="0"/>
              <a:t>d3.js</a:t>
            </a:r>
          </a:p>
          <a:p>
            <a:r>
              <a:rPr lang="en-US" dirty="0" smtClean="0"/>
              <a:t>Tableau</a:t>
            </a:r>
          </a:p>
          <a:p>
            <a:r>
              <a:rPr lang="en-US" dirty="0"/>
              <a:t>n</a:t>
            </a:r>
            <a:r>
              <a:rPr lang="en-US" dirty="0" smtClean="0"/>
              <a:t>etwork </a:t>
            </a:r>
            <a:r>
              <a:rPr lang="en-US" dirty="0" smtClean="0"/>
              <a:t>visualization</a:t>
            </a:r>
          </a:p>
          <a:p>
            <a:pPr lvl="1"/>
            <a:r>
              <a:rPr lang="en-US" dirty="0" smtClean="0"/>
              <a:t>In R: </a:t>
            </a:r>
            <a:r>
              <a:rPr lang="en-US" dirty="0" err="1" smtClean="0"/>
              <a:t>igraph</a:t>
            </a:r>
            <a:r>
              <a:rPr lang="en-US" dirty="0" smtClean="0"/>
              <a:t>, </a:t>
            </a:r>
            <a:r>
              <a:rPr lang="en-US" dirty="0" err="1" smtClean="0"/>
              <a:t>ggnet</a:t>
            </a:r>
            <a:endParaRPr lang="en-US" dirty="0" smtClean="0"/>
          </a:p>
          <a:p>
            <a:pPr lvl="1"/>
            <a:r>
              <a:rPr lang="en-US" dirty="0" smtClean="0"/>
              <a:t>Other software: </a:t>
            </a:r>
            <a:r>
              <a:rPr lang="en-US" dirty="0" err="1" smtClean="0"/>
              <a:t>nodeXL</a:t>
            </a:r>
            <a:r>
              <a:rPr lang="en-US" dirty="0" smtClean="0"/>
              <a:t>, </a:t>
            </a:r>
            <a:r>
              <a:rPr lang="en-US" dirty="0" err="1" smtClean="0"/>
              <a:t>gephi</a:t>
            </a:r>
            <a:r>
              <a:rPr lang="en-US" dirty="0" smtClean="0"/>
              <a:t>, …</a:t>
            </a:r>
          </a:p>
          <a:p>
            <a:r>
              <a:rPr lang="en-US" dirty="0"/>
              <a:t>m</a:t>
            </a:r>
            <a:r>
              <a:rPr lang="en-US" dirty="0" smtClean="0"/>
              <a:t>ap </a:t>
            </a:r>
            <a:r>
              <a:rPr lang="en-US" dirty="0" smtClean="0"/>
              <a:t>visualization</a:t>
            </a:r>
          </a:p>
          <a:p>
            <a:pPr lvl="1"/>
            <a:r>
              <a:rPr lang="en-US" dirty="0" smtClean="0"/>
              <a:t>QGIS, ArcGIS, …</a:t>
            </a:r>
          </a:p>
          <a:p>
            <a:endParaRPr lang="en-US" dirty="0"/>
          </a:p>
        </p:txBody>
      </p:sp>
    </p:spTree>
    <p:extLst>
      <p:ext uri="{BB962C8B-B14F-4D97-AF65-F5344CB8AC3E}">
        <p14:creationId xmlns:p14="http://schemas.microsoft.com/office/powerpoint/2010/main" val="304653713"/>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a:t>
            </a:r>
            <a:r>
              <a:rPr lang="en-US" dirty="0" smtClean="0"/>
              <a:t>e have covered</a:t>
            </a:r>
            <a:endParaRPr lang="en-US" dirty="0"/>
          </a:p>
        </p:txBody>
      </p:sp>
      <p:sp>
        <p:nvSpPr>
          <p:cNvPr id="3" name="Content Placeholder 2"/>
          <p:cNvSpPr>
            <a:spLocks noGrp="1"/>
          </p:cNvSpPr>
          <p:nvPr>
            <p:ph sz="half" idx="1"/>
          </p:nvPr>
        </p:nvSpPr>
        <p:spPr>
          <a:xfrm>
            <a:off x="290288" y="2267857"/>
            <a:ext cx="4445000" cy="4227286"/>
          </a:xfrm>
        </p:spPr>
        <p:txBody>
          <a:bodyPr>
            <a:normAutofit lnSpcReduction="10000"/>
          </a:bodyPr>
          <a:lstStyle/>
          <a:p>
            <a:r>
              <a:rPr lang="en-US" dirty="0" err="1"/>
              <a:t>g</a:t>
            </a:r>
            <a:r>
              <a:rPr lang="en-US" dirty="0" err="1" smtClean="0"/>
              <a:t>gplot’s</a:t>
            </a:r>
            <a:r>
              <a:rPr lang="en-US" dirty="0" smtClean="0"/>
              <a:t> grammar of graphics</a:t>
            </a:r>
          </a:p>
          <a:p>
            <a:r>
              <a:rPr lang="en-US" dirty="0" smtClean="0"/>
              <a:t>Understand your data</a:t>
            </a:r>
          </a:p>
          <a:p>
            <a:pPr lvl="1"/>
            <a:r>
              <a:rPr lang="en-US" dirty="0"/>
              <a:t>s</a:t>
            </a:r>
            <a:r>
              <a:rPr lang="en-US" dirty="0" smtClean="0"/>
              <a:t>catterplot </a:t>
            </a:r>
            <a:r>
              <a:rPr lang="en-US" dirty="0" smtClean="0"/>
              <a:t>(size, shape, color, use a map as background)</a:t>
            </a:r>
          </a:p>
          <a:p>
            <a:pPr lvl="1"/>
            <a:r>
              <a:rPr lang="en-US" dirty="0"/>
              <a:t>h</a:t>
            </a:r>
            <a:r>
              <a:rPr lang="en-US" dirty="0" smtClean="0"/>
              <a:t>eat map</a:t>
            </a:r>
          </a:p>
          <a:p>
            <a:pPr lvl="1"/>
            <a:r>
              <a:rPr lang="en-US" dirty="0" smtClean="0"/>
              <a:t>histogram – concept of faceting</a:t>
            </a:r>
          </a:p>
          <a:p>
            <a:r>
              <a:rPr lang="en-US" dirty="0"/>
              <a:t>Understand your model</a:t>
            </a:r>
          </a:p>
          <a:p>
            <a:pPr lvl="1"/>
            <a:r>
              <a:rPr lang="en-US" dirty="0"/>
              <a:t>a</a:t>
            </a:r>
            <a:r>
              <a:rPr lang="en-US" dirty="0" smtClean="0"/>
              <a:t>dd </a:t>
            </a:r>
            <a:r>
              <a:rPr lang="en-US" dirty="0"/>
              <a:t>a regression line to a scatterplot</a:t>
            </a:r>
          </a:p>
          <a:p>
            <a:pPr lvl="1"/>
            <a:r>
              <a:rPr lang="en-US" dirty="0" smtClean="0"/>
              <a:t>cl</a:t>
            </a:r>
            <a:r>
              <a:rPr lang="en-US" dirty="0" smtClean="0"/>
              <a:t>assification </a:t>
            </a:r>
            <a:r>
              <a:rPr lang="en-US" dirty="0"/>
              <a:t>output – color a map</a:t>
            </a:r>
          </a:p>
          <a:p>
            <a:pPr lvl="1"/>
            <a:r>
              <a:rPr lang="en-US" dirty="0" smtClean="0"/>
              <a:t>draw </a:t>
            </a:r>
            <a:r>
              <a:rPr lang="en-US" dirty="0"/>
              <a:t>the convex hull of a set of points</a:t>
            </a:r>
          </a:p>
          <a:p>
            <a:pPr lvl="1"/>
            <a:endParaRPr lang="en-US" dirty="0" smtClean="0"/>
          </a:p>
          <a:p>
            <a:pPr lvl="1"/>
            <a:endParaRPr lang="en-US" dirty="0" smtClean="0"/>
          </a:p>
          <a:p>
            <a:pPr lvl="1"/>
            <a:endParaRPr lang="en-US" dirty="0"/>
          </a:p>
        </p:txBody>
      </p:sp>
      <p:sp>
        <p:nvSpPr>
          <p:cNvPr id="4" name="Content Placeholder 3"/>
          <p:cNvSpPr>
            <a:spLocks noGrp="1"/>
          </p:cNvSpPr>
          <p:nvPr>
            <p:ph sz="half" idx="2"/>
          </p:nvPr>
        </p:nvSpPr>
        <p:spPr>
          <a:xfrm>
            <a:off x="5297722" y="2267857"/>
            <a:ext cx="3592282" cy="4009118"/>
          </a:xfrm>
        </p:spPr>
        <p:txBody>
          <a:bodyPr>
            <a:normAutofit lnSpcReduction="10000"/>
          </a:bodyPr>
          <a:lstStyle/>
          <a:p>
            <a:r>
              <a:rPr lang="en-US" dirty="0" smtClean="0"/>
              <a:t>Communicate</a:t>
            </a:r>
            <a:endParaRPr lang="en-US" dirty="0"/>
          </a:p>
          <a:p>
            <a:pPr lvl="1"/>
            <a:r>
              <a:rPr lang="en-US" dirty="0"/>
              <a:t>c</a:t>
            </a:r>
            <a:r>
              <a:rPr lang="en-US" dirty="0" smtClean="0"/>
              <a:t>olors</a:t>
            </a:r>
          </a:p>
          <a:p>
            <a:pPr lvl="1"/>
            <a:r>
              <a:rPr lang="en-US" dirty="0"/>
              <a:t>b</a:t>
            </a:r>
            <a:r>
              <a:rPr lang="en-US" dirty="0" smtClean="0"/>
              <a:t>est practices</a:t>
            </a:r>
          </a:p>
          <a:p>
            <a:pPr lvl="1"/>
            <a:r>
              <a:rPr lang="en-US" dirty="0"/>
              <a:t>w</a:t>
            </a:r>
            <a:r>
              <a:rPr lang="en-US" dirty="0" smtClean="0"/>
              <a:t>hat not to do</a:t>
            </a:r>
            <a:endParaRPr lang="en-US" dirty="0"/>
          </a:p>
          <a:p>
            <a:r>
              <a:rPr lang="en-US" dirty="0" smtClean="0"/>
              <a:t>More advanced</a:t>
            </a:r>
            <a:endParaRPr lang="en-US" dirty="0"/>
          </a:p>
          <a:p>
            <a:pPr lvl="1"/>
            <a:r>
              <a:rPr lang="en-US" dirty="0"/>
              <a:t>r</a:t>
            </a:r>
            <a:r>
              <a:rPr lang="en-US" dirty="0" smtClean="0"/>
              <a:t>eferences</a:t>
            </a:r>
          </a:p>
          <a:p>
            <a:pPr lvl="1"/>
            <a:r>
              <a:rPr lang="en-US" dirty="0"/>
              <a:t>o</a:t>
            </a:r>
            <a:r>
              <a:rPr lang="en-US" dirty="0" smtClean="0"/>
              <a:t>ther tools</a:t>
            </a:r>
          </a:p>
          <a:p>
            <a:pPr lvl="1"/>
            <a:r>
              <a:rPr lang="en-US" dirty="0"/>
              <a:t>w</a:t>
            </a:r>
            <a:r>
              <a:rPr lang="en-US" dirty="0" smtClean="0"/>
              <a:t>hat’s next: dynamic</a:t>
            </a:r>
            <a:r>
              <a:rPr lang="en-US" dirty="0"/>
              <a:t>, interactive </a:t>
            </a:r>
            <a:r>
              <a:rPr lang="en-US" dirty="0" smtClean="0"/>
              <a:t>visualizations</a:t>
            </a:r>
          </a:p>
          <a:p>
            <a:pPr lvl="1"/>
            <a:endParaRPr lang="en-US" dirty="0"/>
          </a:p>
          <a:p>
            <a:pPr algn="ctr"/>
            <a:r>
              <a:rPr lang="en-US" sz="2400" b="1" dirty="0" smtClean="0"/>
              <a:t>YOUR TURN</a:t>
            </a:r>
            <a:endParaRPr lang="en-US" sz="2400" b="1" dirty="0"/>
          </a:p>
          <a:p>
            <a:endParaRPr lang="en-US" dirty="0"/>
          </a:p>
        </p:txBody>
      </p:sp>
    </p:spTree>
    <p:extLst>
      <p:ext uri="{BB962C8B-B14F-4D97-AF65-F5344CB8AC3E}">
        <p14:creationId xmlns:p14="http://schemas.microsoft.com/office/powerpoint/2010/main" val="3827150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1-02 at 11.13.1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6907" y="2007814"/>
            <a:ext cx="4850186" cy="4850186"/>
          </a:xfrm>
          <a:prstGeom prst="rect">
            <a:avLst/>
          </a:prstGeom>
        </p:spPr>
      </p:pic>
      <p:sp>
        <p:nvSpPr>
          <p:cNvPr id="3" name="Title 2"/>
          <p:cNvSpPr>
            <a:spLocks noGrp="1"/>
          </p:cNvSpPr>
          <p:nvPr>
            <p:ph type="title"/>
          </p:nvPr>
        </p:nvSpPr>
        <p:spPr/>
        <p:txBody>
          <a:bodyPr>
            <a:normAutofit fontScale="90000"/>
          </a:bodyPr>
          <a:lstStyle/>
          <a:p>
            <a:r>
              <a:rPr lang="en-US" dirty="0" smtClean="0"/>
              <a:t>add data to a map. </a:t>
            </a:r>
            <a:r>
              <a:rPr lang="en-US" dirty="0"/>
              <a:t>e</a:t>
            </a:r>
            <a:r>
              <a:rPr lang="en-US" dirty="0" smtClean="0"/>
              <a:t>dit point size.</a:t>
            </a:r>
            <a:endParaRPr lang="en-US" dirty="0"/>
          </a:p>
        </p:txBody>
      </p:sp>
      <p:sp>
        <p:nvSpPr>
          <p:cNvPr id="4" name="TextBox 3"/>
          <p:cNvSpPr txBox="1"/>
          <p:nvPr/>
        </p:nvSpPr>
        <p:spPr>
          <a:xfrm>
            <a:off x="7184402" y="5801100"/>
            <a:ext cx="1402948" cy="646331"/>
          </a:xfrm>
          <a:prstGeom prst="rect">
            <a:avLst/>
          </a:prstGeom>
          <a:noFill/>
        </p:spPr>
        <p:txBody>
          <a:bodyPr wrap="none" rtlCol="0">
            <a:spAutoFit/>
          </a:bodyPr>
          <a:lstStyle/>
          <a:p>
            <a:r>
              <a:rPr lang="en-US" dirty="0" smtClean="0"/>
              <a:t>Crime in</a:t>
            </a:r>
          </a:p>
          <a:p>
            <a:r>
              <a:rPr lang="en-US" dirty="0" smtClean="0"/>
              <a:t>Houston TX</a:t>
            </a:r>
            <a:endParaRPr lang="en-US" dirty="0"/>
          </a:p>
        </p:txBody>
      </p:sp>
    </p:spTree>
    <p:extLst>
      <p:ext uri="{BB962C8B-B14F-4D97-AF65-F5344CB8AC3E}">
        <p14:creationId xmlns:p14="http://schemas.microsoft.com/office/powerpoint/2010/main" val="108052373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plot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884" y="18792"/>
            <a:ext cx="8359032" cy="6839208"/>
          </a:xfrm>
          <a:prstGeom prst="rect">
            <a:avLst/>
          </a:prstGeom>
        </p:spPr>
      </p:pic>
      <p:sp>
        <p:nvSpPr>
          <p:cNvPr id="3" name="Title 2"/>
          <p:cNvSpPr>
            <a:spLocks noGrp="1"/>
          </p:cNvSpPr>
          <p:nvPr>
            <p:ph type="title"/>
          </p:nvPr>
        </p:nvSpPr>
        <p:spPr/>
        <p:txBody>
          <a:bodyPr>
            <a:normAutofit/>
          </a:bodyPr>
          <a:lstStyle/>
          <a:p>
            <a:r>
              <a:rPr lang="en-US" dirty="0"/>
              <a:t>m</a:t>
            </a:r>
            <a:r>
              <a:rPr lang="en-US" dirty="0" smtClean="0"/>
              <a:t>ake a histogram. overlay. </a:t>
            </a:r>
            <a:endParaRPr lang="en-US" dirty="0"/>
          </a:p>
        </p:txBody>
      </p:sp>
    </p:spTree>
    <p:extLst>
      <p:ext uri="{BB962C8B-B14F-4D97-AF65-F5344CB8AC3E}">
        <p14:creationId xmlns:p14="http://schemas.microsoft.com/office/powerpoint/2010/main" val="160832311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umblr_ma9ba94pR71qz4s3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761" y="1842303"/>
            <a:ext cx="8965098" cy="5038387"/>
          </a:xfrm>
          <a:prstGeom prst="rect">
            <a:avLst/>
          </a:prstGeom>
        </p:spPr>
      </p:pic>
      <p:sp>
        <p:nvSpPr>
          <p:cNvPr id="3" name="Title 2"/>
          <p:cNvSpPr>
            <a:spLocks noGrp="1"/>
          </p:cNvSpPr>
          <p:nvPr>
            <p:ph type="title"/>
          </p:nvPr>
        </p:nvSpPr>
        <p:spPr/>
        <p:txBody>
          <a:bodyPr>
            <a:normAutofit fontScale="90000"/>
          </a:bodyPr>
          <a:lstStyle/>
          <a:p>
            <a:r>
              <a:rPr lang="en-US" dirty="0"/>
              <a:t>m</a:t>
            </a:r>
            <a:r>
              <a:rPr lang="en-US" dirty="0" smtClean="0"/>
              <a:t>ake a heat map. </a:t>
            </a:r>
            <a:r>
              <a:rPr lang="en-US" dirty="0"/>
              <a:t>c</a:t>
            </a:r>
            <a:r>
              <a:rPr lang="en-US" dirty="0" smtClean="0"/>
              <a:t>hoose colors.</a:t>
            </a:r>
            <a:endParaRPr lang="en-US" dirty="0"/>
          </a:p>
        </p:txBody>
      </p:sp>
    </p:spTree>
    <p:extLst>
      <p:ext uri="{BB962C8B-B14F-4D97-AF65-F5344CB8AC3E}">
        <p14:creationId xmlns:p14="http://schemas.microsoft.com/office/powerpoint/2010/main" val="415095511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78424" y="491250"/>
            <a:ext cx="8089900" cy="6007100"/>
          </a:xfrm>
          <a:prstGeom prst="rect">
            <a:avLst/>
          </a:prstGeom>
        </p:spPr>
      </p:pic>
      <p:sp>
        <p:nvSpPr>
          <p:cNvPr id="2" name="Title 1"/>
          <p:cNvSpPr>
            <a:spLocks noGrp="1"/>
          </p:cNvSpPr>
          <p:nvPr>
            <p:ph type="title"/>
          </p:nvPr>
        </p:nvSpPr>
        <p:spPr/>
        <p:txBody>
          <a:bodyPr>
            <a:normAutofit/>
          </a:bodyPr>
          <a:lstStyle/>
          <a:p>
            <a:r>
              <a:rPr lang="en-US" dirty="0"/>
              <a:t>s</a:t>
            </a:r>
            <a:r>
              <a:rPr lang="en-US" dirty="0" smtClean="0"/>
              <a:t>how the 2-d convex hull</a:t>
            </a:r>
            <a:endParaRPr lang="en-US" dirty="0"/>
          </a:p>
        </p:txBody>
      </p:sp>
    </p:spTree>
    <p:extLst>
      <p:ext uri="{BB962C8B-B14F-4D97-AF65-F5344CB8AC3E}">
        <p14:creationId xmlns:p14="http://schemas.microsoft.com/office/powerpoint/2010/main" val="115073768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erception">
  <a:themeElements>
    <a:clrScheme name="Perception">
      <a:dk1>
        <a:sysClr val="windowText" lastClr="000000"/>
      </a:dk1>
      <a:lt1>
        <a:sysClr val="window" lastClr="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Perception">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erception">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Perception.thmx</Template>
  <TotalTime>6588</TotalTime>
  <Words>1559</Words>
  <Application>Microsoft Macintosh PowerPoint</Application>
  <PresentationFormat>On-screen Show (4:3)</PresentationFormat>
  <Paragraphs>274</Paragraphs>
  <Slides>58</Slides>
  <Notes>11</Notes>
  <HiddenSlides>0</HiddenSlides>
  <MMClips>0</MMClips>
  <ScaleCrop>false</ScaleCrop>
  <HeadingPairs>
    <vt:vector size="4" baseType="variant">
      <vt:variant>
        <vt:lpstr>Theme</vt:lpstr>
      </vt:variant>
      <vt:variant>
        <vt:i4>1</vt:i4>
      </vt:variant>
      <vt:variant>
        <vt:lpstr>Slide Titles</vt:lpstr>
      </vt:variant>
      <vt:variant>
        <vt:i4>58</vt:i4>
      </vt:variant>
    </vt:vector>
  </HeadingPairs>
  <TitlesOfParts>
    <vt:vector size="59" baseType="lpstr">
      <vt:lpstr>Perception</vt:lpstr>
      <vt:lpstr>15.S60 visualization in R</vt:lpstr>
      <vt:lpstr>why visualization?</vt:lpstr>
      <vt:lpstr>high level outline</vt:lpstr>
      <vt:lpstr>draw a scatterplot. color by factor.</vt:lpstr>
      <vt:lpstr>facet to explore categories.</vt:lpstr>
      <vt:lpstr>add data to a map. edit point size.</vt:lpstr>
      <vt:lpstr>make a histogram. overlay. </vt:lpstr>
      <vt:lpstr>make a heat map. choose colors.</vt:lpstr>
      <vt:lpstr>show the 2-d convex hull</vt:lpstr>
      <vt:lpstr>color a map according to data</vt:lpstr>
      <vt:lpstr>choose the right visualization</vt:lpstr>
      <vt:lpstr>datasets we’ll explore today</vt:lpstr>
      <vt:lpstr>hubwaydatachallenge.org</vt:lpstr>
      <vt:lpstr>section 1 – understand data</vt:lpstr>
      <vt:lpstr>what is ggplot?</vt:lpstr>
      <vt:lpstr>what is a data visualization?</vt:lpstr>
      <vt:lpstr>example: motor trends</vt:lpstr>
      <vt:lpstr>graphics in base R vs ggplot</vt:lpstr>
      <vt:lpstr>grammar of graphics</vt:lpstr>
      <vt:lpstr>example: motor trends</vt:lpstr>
      <vt:lpstr>other potential layers</vt:lpstr>
      <vt:lpstr>point shapes in R</vt:lpstr>
      <vt:lpstr>exercise 1</vt:lpstr>
      <vt:lpstr>exercise 2</vt:lpstr>
      <vt:lpstr>the ggmap package</vt:lpstr>
      <vt:lpstr>exercise 3</vt:lpstr>
      <vt:lpstr>exercise 4</vt:lpstr>
      <vt:lpstr>section 2 – understand your model</vt:lpstr>
      <vt:lpstr>exercise 5</vt:lpstr>
      <vt:lpstr>the electoral college</vt:lpstr>
      <vt:lpstr>2000 Election: Bush vs. Gore</vt:lpstr>
      <vt:lpstr>election prediction</vt:lpstr>
      <vt:lpstr>polling data</vt:lpstr>
      <vt:lpstr>exercise 6</vt:lpstr>
      <vt:lpstr>section 3 – communicate</vt:lpstr>
      <vt:lpstr>sequential palettes</vt:lpstr>
      <vt:lpstr>qualitative palettes</vt:lpstr>
      <vt:lpstr>diverging palettes</vt:lpstr>
      <vt:lpstr>ggplot default color selection</vt:lpstr>
      <vt:lpstr>a good visualization…</vt:lpstr>
      <vt:lpstr>bad visualizations…</vt:lpstr>
      <vt:lpstr>bad visualization</vt:lpstr>
      <vt:lpstr>better version</vt:lpstr>
      <vt:lpstr>pie charts</vt:lpstr>
      <vt:lpstr>pie chart issues</vt:lpstr>
      <vt:lpstr>misleading scales</vt:lpstr>
      <vt:lpstr>midgets to giants? not really…</vt:lpstr>
      <vt:lpstr>just plain ridiculous</vt:lpstr>
      <vt:lpstr>dual axis confusion</vt:lpstr>
      <vt:lpstr>better version</vt:lpstr>
      <vt:lpstr>difficult to read</vt:lpstr>
      <vt:lpstr>good visualization</vt:lpstr>
      <vt:lpstr>better visualization</vt:lpstr>
      <vt:lpstr>PowerPoint Presentation</vt:lpstr>
      <vt:lpstr>next steps…dynamic, interactive</vt:lpstr>
      <vt:lpstr>references for visualization in R</vt:lpstr>
      <vt:lpstr>other visualization tools</vt:lpstr>
      <vt:lpstr>we have covered</vt:lpstr>
    </vt:vector>
  </TitlesOfParts>
  <Company>McGill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Angie King</dc:creator>
  <cp:lastModifiedBy>Angie King</cp:lastModifiedBy>
  <cp:revision>111</cp:revision>
  <dcterms:created xsi:type="dcterms:W3CDTF">2013-12-19T19:04:00Z</dcterms:created>
  <dcterms:modified xsi:type="dcterms:W3CDTF">2014-01-13T00:17:36Z</dcterms:modified>
</cp:coreProperties>
</file>